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0" r:id="rId4"/>
  </p:sldMasterIdLst>
  <p:notesMasterIdLst>
    <p:notesMasterId r:id="rId75"/>
  </p:notesMasterIdLst>
  <p:handoutMasterIdLst>
    <p:handoutMasterId r:id="rId76"/>
  </p:handoutMasterIdLst>
  <p:sldIdLst>
    <p:sldId id="389" r:id="rId5"/>
    <p:sldId id="515" r:id="rId6"/>
    <p:sldId id="449" r:id="rId7"/>
    <p:sldId id="423" r:id="rId8"/>
    <p:sldId id="462" r:id="rId9"/>
    <p:sldId id="452" r:id="rId10"/>
    <p:sldId id="391" r:id="rId11"/>
    <p:sldId id="393" r:id="rId12"/>
    <p:sldId id="509" r:id="rId13"/>
    <p:sldId id="469" r:id="rId14"/>
    <p:sldId id="395" r:id="rId15"/>
    <p:sldId id="463" r:id="rId16"/>
    <p:sldId id="427" r:id="rId17"/>
    <p:sldId id="398" r:id="rId18"/>
    <p:sldId id="516" r:id="rId19"/>
    <p:sldId id="470" r:id="rId20"/>
    <p:sldId id="465" r:id="rId21"/>
    <p:sldId id="430" r:id="rId22"/>
    <p:sldId id="472" r:id="rId23"/>
    <p:sldId id="432" r:id="rId24"/>
    <p:sldId id="431" r:id="rId25"/>
    <p:sldId id="433" r:id="rId26"/>
    <p:sldId id="428" r:id="rId27"/>
    <p:sldId id="434" r:id="rId28"/>
    <p:sldId id="436" r:id="rId29"/>
    <p:sldId id="473" r:id="rId30"/>
    <p:sldId id="477" r:id="rId31"/>
    <p:sldId id="478" r:id="rId32"/>
    <p:sldId id="479" r:id="rId33"/>
    <p:sldId id="437" r:id="rId34"/>
    <p:sldId id="480" r:id="rId35"/>
    <p:sldId id="442" r:id="rId36"/>
    <p:sldId id="481" r:id="rId37"/>
    <p:sldId id="483" r:id="rId38"/>
    <p:sldId id="475" r:id="rId39"/>
    <p:sldId id="484" r:id="rId40"/>
    <p:sldId id="485" r:id="rId41"/>
    <p:sldId id="486" r:id="rId42"/>
    <p:sldId id="500" r:id="rId43"/>
    <p:sldId id="501" r:id="rId44"/>
    <p:sldId id="513" r:id="rId45"/>
    <p:sldId id="502" r:id="rId46"/>
    <p:sldId id="476" r:id="rId47"/>
    <p:sldId id="487" r:id="rId48"/>
    <p:sldId id="490" r:id="rId49"/>
    <p:sldId id="491" r:id="rId50"/>
    <p:sldId id="492" r:id="rId51"/>
    <p:sldId id="493" r:id="rId52"/>
    <p:sldId id="494" r:id="rId53"/>
    <p:sldId id="495" r:id="rId54"/>
    <p:sldId id="496" r:id="rId55"/>
    <p:sldId id="498" r:id="rId56"/>
    <p:sldId id="499" r:id="rId57"/>
    <p:sldId id="505" r:id="rId58"/>
    <p:sldId id="448" r:id="rId59"/>
    <p:sldId id="508" r:id="rId60"/>
    <p:sldId id="302" r:id="rId61"/>
    <p:sldId id="303" r:id="rId62"/>
    <p:sldId id="460" r:id="rId63"/>
    <p:sldId id="511" r:id="rId64"/>
    <p:sldId id="488" r:id="rId65"/>
    <p:sldId id="506" r:id="rId66"/>
    <p:sldId id="507" r:id="rId67"/>
    <p:sldId id="512" r:id="rId68"/>
    <p:sldId id="510" r:id="rId69"/>
    <p:sldId id="514" r:id="rId70"/>
    <p:sldId id="461" r:id="rId71"/>
    <p:sldId id="394" r:id="rId72"/>
    <p:sldId id="464" r:id="rId73"/>
    <p:sldId id="489" r:id="rId74"/>
  </p:sldIdLst>
  <p:sldSz cx="12188825" cy="6858000"/>
  <p:notesSz cx="7023100" cy="93091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7029D57-9A92-FC42-AB55-AD646805F0BB}">
          <p14:sldIdLst>
            <p14:sldId id="389"/>
            <p14:sldId id="515"/>
            <p14:sldId id="449"/>
            <p14:sldId id="423"/>
            <p14:sldId id="462"/>
            <p14:sldId id="452"/>
            <p14:sldId id="391"/>
            <p14:sldId id="393"/>
            <p14:sldId id="509"/>
            <p14:sldId id="469"/>
            <p14:sldId id="395"/>
            <p14:sldId id="463"/>
            <p14:sldId id="427"/>
            <p14:sldId id="398"/>
            <p14:sldId id="516"/>
            <p14:sldId id="470"/>
            <p14:sldId id="465"/>
            <p14:sldId id="430"/>
            <p14:sldId id="472"/>
            <p14:sldId id="432"/>
            <p14:sldId id="431"/>
            <p14:sldId id="433"/>
            <p14:sldId id="428"/>
            <p14:sldId id="434"/>
            <p14:sldId id="436"/>
            <p14:sldId id="473"/>
            <p14:sldId id="477"/>
            <p14:sldId id="478"/>
            <p14:sldId id="479"/>
            <p14:sldId id="437"/>
            <p14:sldId id="480"/>
            <p14:sldId id="442"/>
            <p14:sldId id="481"/>
            <p14:sldId id="483"/>
            <p14:sldId id="475"/>
            <p14:sldId id="484"/>
            <p14:sldId id="485"/>
            <p14:sldId id="486"/>
            <p14:sldId id="500"/>
            <p14:sldId id="501"/>
            <p14:sldId id="513"/>
            <p14:sldId id="502"/>
            <p14:sldId id="476"/>
            <p14:sldId id="487"/>
            <p14:sldId id="490"/>
            <p14:sldId id="491"/>
            <p14:sldId id="492"/>
            <p14:sldId id="493"/>
            <p14:sldId id="494"/>
            <p14:sldId id="495"/>
            <p14:sldId id="496"/>
            <p14:sldId id="498"/>
            <p14:sldId id="499"/>
            <p14:sldId id="505"/>
            <p14:sldId id="448"/>
            <p14:sldId id="508"/>
            <p14:sldId id="302"/>
            <p14:sldId id="303"/>
            <p14:sldId id="460"/>
            <p14:sldId id="511"/>
            <p14:sldId id="488"/>
            <p14:sldId id="506"/>
            <p14:sldId id="507"/>
            <p14:sldId id="512"/>
            <p14:sldId id="510"/>
            <p14:sldId id="514"/>
            <p14:sldId id="461"/>
            <p14:sldId id="394"/>
            <p14:sldId id="464"/>
            <p14:sldId id="489"/>
          </p14:sldIdLst>
        </p14:section>
      </p14:sectionLst>
    </p:ext>
    <p:ext uri="{EFAFB233-063F-42B5-8137-9DF3F51BA10A}">
      <p15:sldGuideLst xmlns:p15="http://schemas.microsoft.com/office/powerpoint/2012/main">
        <p15:guide id="1" orient="horz" pos="2160">
          <p15:clr>
            <a:srgbClr val="A4A3A4"/>
          </p15:clr>
        </p15:guide>
        <p15:guide id="2" orient="horz" pos="911">
          <p15:clr>
            <a:srgbClr val="A4A3A4"/>
          </p15:clr>
        </p15:guide>
        <p15:guide id="3" orient="horz" pos="1199">
          <p15:clr>
            <a:srgbClr val="A4A3A4"/>
          </p15:clr>
        </p15:guide>
        <p15:guide id="4" orient="horz" pos="1487">
          <p15:clr>
            <a:srgbClr val="A4A3A4"/>
          </p15:clr>
        </p15:guide>
        <p15:guide id="5" orient="horz" pos="2729">
          <p15:clr>
            <a:srgbClr val="A4A3A4"/>
          </p15:clr>
        </p15:guide>
        <p15:guide id="6" orient="horz" pos="4176">
          <p15:clr>
            <a:srgbClr val="A4A3A4"/>
          </p15:clr>
        </p15:guide>
        <p15:guide id="7" pos="3839">
          <p15:clr>
            <a:srgbClr val="A4A3A4"/>
          </p15:clr>
        </p15:guide>
        <p15:guide id="8" pos="326">
          <p15:clr>
            <a:srgbClr val="A4A3A4"/>
          </p15:clr>
        </p15:guide>
        <p15:guide id="9" pos="7067">
          <p15:clr>
            <a:srgbClr val="A4A3A4"/>
          </p15:clr>
        </p15:guide>
        <p15:guide id="10" pos="7355">
          <p15:clr>
            <a:srgbClr val="A4A3A4"/>
          </p15:clr>
        </p15:guide>
      </p15:sldGuideLst>
    </p:ext>
    <p:ext uri="{2D200454-40CA-4A62-9FC3-DE9A4176ACB9}">
      <p15:notesGuideLst xmlns:p15="http://schemas.microsoft.com/office/powerpoint/2012/main">
        <p15:guide id="1" orient="horz" pos="2932">
          <p15:clr>
            <a:srgbClr val="A4A3A4"/>
          </p15:clr>
        </p15:guide>
        <p15:guide id="2" pos="2212">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ames Conard" initials="JC" lastIdx="3" clrIdx="0"/>
  <p:cmAuthor id="1" name="Jonah Sterling" initials="JBS"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8FD1"/>
    <a:srgbClr val="D634D6"/>
    <a:srgbClr val="005EA2"/>
    <a:srgbClr val="92D050"/>
    <a:srgbClr val="238FD2"/>
    <a:srgbClr val="5BADFF"/>
    <a:srgbClr val="00AEEF"/>
    <a:srgbClr val="3399FF"/>
    <a:srgbClr val="9A009A"/>
    <a:srgbClr val="4423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29" autoAdjust="0"/>
    <p:restoredTop sz="89953" autoAdjust="0"/>
  </p:normalViewPr>
  <p:slideViewPr>
    <p:cSldViewPr snapToGrid="0">
      <p:cViewPr varScale="1">
        <p:scale>
          <a:sx n="99" d="100"/>
          <a:sy n="99" d="100"/>
        </p:scale>
        <p:origin x="856" y="176"/>
      </p:cViewPr>
      <p:guideLst>
        <p:guide orient="horz" pos="2160"/>
        <p:guide orient="horz" pos="911"/>
        <p:guide orient="horz" pos="1199"/>
        <p:guide orient="horz" pos="1487"/>
        <p:guide orient="horz" pos="2729"/>
        <p:guide orient="horz" pos="4176"/>
        <p:guide pos="3839"/>
        <p:guide pos="326"/>
        <p:guide pos="7067"/>
        <p:guide pos="735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78" d="100"/>
          <a:sy n="78" d="100"/>
        </p:scale>
        <p:origin x="-2622" y="-102"/>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handoutMaster" Target="handoutMasters/handoutMaster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773"/>
          </a:xfrm>
          <a:prstGeom prst="rect">
            <a:avLst/>
          </a:prstGeom>
        </p:spPr>
        <p:txBody>
          <a:bodyPr vert="horz" lIns="92446" tIns="46223" rIns="92446" bIns="46223" rtlCol="0"/>
          <a:lstStyle>
            <a:lvl1pPr algn="l">
              <a:defRPr sz="1200"/>
            </a:lvl1pPr>
          </a:lstStyle>
          <a:p>
            <a:r>
              <a:rPr lang="en-US" dirty="0">
                <a:latin typeface="Segoe UI" pitchFamily="34" charset="0"/>
              </a:rPr>
              <a:t>Windows Azure Overview</a:t>
            </a:r>
          </a:p>
        </p:txBody>
      </p:sp>
      <p:sp>
        <p:nvSpPr>
          <p:cNvPr id="3" name="Date Placeholder 2"/>
          <p:cNvSpPr>
            <a:spLocks noGrp="1"/>
          </p:cNvSpPr>
          <p:nvPr>
            <p:ph type="dt" sz="quarter" idx="1"/>
          </p:nvPr>
        </p:nvSpPr>
        <p:spPr>
          <a:xfrm>
            <a:off x="3978132" y="0"/>
            <a:ext cx="3043343" cy="465773"/>
          </a:xfrm>
          <a:prstGeom prst="rect">
            <a:avLst/>
          </a:prstGeom>
        </p:spPr>
        <p:txBody>
          <a:bodyPr vert="horz" lIns="92446" tIns="46223" rIns="92446" bIns="46223" rtlCol="0"/>
          <a:lstStyle>
            <a:lvl1pPr algn="r">
              <a:defRPr sz="1200"/>
            </a:lvl1pPr>
          </a:lstStyle>
          <a:p>
            <a:fld id="{126C4AC0-4315-44D1-8268-F58D6F432E18}" type="datetimeFigureOut">
              <a:rPr lang="en-US" smtClean="0">
                <a:latin typeface="Segoe UI" pitchFamily="34" charset="0"/>
              </a:rPr>
              <a:t>1/13/19</a:t>
            </a:fld>
            <a:endParaRPr lang="en-US" dirty="0">
              <a:latin typeface="Segoe UI" pitchFamily="34" charset="0"/>
            </a:endParaRPr>
          </a:p>
        </p:txBody>
      </p:sp>
      <p:sp>
        <p:nvSpPr>
          <p:cNvPr id="4" name="Footer Placeholder 3"/>
          <p:cNvSpPr>
            <a:spLocks noGrp="1"/>
          </p:cNvSpPr>
          <p:nvPr>
            <p:ph type="ftr" sz="quarter" idx="2"/>
          </p:nvPr>
        </p:nvSpPr>
        <p:spPr>
          <a:xfrm>
            <a:off x="0" y="8841738"/>
            <a:ext cx="3043343" cy="465773"/>
          </a:xfrm>
          <a:prstGeom prst="rect">
            <a:avLst/>
          </a:prstGeom>
        </p:spPr>
        <p:txBody>
          <a:bodyPr vert="horz" lIns="92446" tIns="46223" rIns="92446" bIns="46223"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978132" y="8841738"/>
            <a:ext cx="3043343" cy="465773"/>
          </a:xfrm>
          <a:prstGeom prst="rect">
            <a:avLst/>
          </a:prstGeom>
        </p:spPr>
        <p:txBody>
          <a:bodyPr vert="horz" lIns="92446" tIns="46223" rIns="92446" bIns="46223"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image1.png>
</file>

<file path=ppt/media/image17.tiff>
</file>

<file path=ppt/media/image18.tiff>
</file>

<file path=ppt/media/image19.tiff>
</file>

<file path=ppt/media/image2.jpeg>
</file>

<file path=ppt/media/image20.tiff>
</file>

<file path=ppt/media/image21.tiff>
</file>

<file path=ppt/media/image26.tiff>
</file>

<file path=ppt/media/image27.tiff>
</file>

<file path=ppt/media/image28.tiff>
</file>

<file path=ppt/media/image29.tiff>
</file>

<file path=ppt/media/image3.jpeg>
</file>

<file path=ppt/media/image30.tiff>
</file>

<file path=ppt/media/image4.jpeg>
</file>

<file path=ppt/media/image5.jpe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2446" tIns="46223" rIns="92446" bIns="46223" rtlCol="0"/>
          <a:lstStyle>
            <a:lvl1pPr algn="l">
              <a:defRPr sz="1200">
                <a:latin typeface="Segoe UI" pitchFamily="34" charset="0"/>
              </a:defRPr>
            </a:lvl1pPr>
          </a:lstStyle>
          <a:p>
            <a:r>
              <a:rPr lang="en-US" dirty="0"/>
              <a:t>Windows Azure Overview</a:t>
            </a:r>
          </a:p>
        </p:txBody>
      </p:sp>
      <p:sp>
        <p:nvSpPr>
          <p:cNvPr id="3" name="Date Placeholder 2"/>
          <p:cNvSpPr>
            <a:spLocks noGrp="1"/>
          </p:cNvSpPr>
          <p:nvPr>
            <p:ph type="dt" idx="1"/>
          </p:nvPr>
        </p:nvSpPr>
        <p:spPr>
          <a:xfrm>
            <a:off x="3978132" y="0"/>
            <a:ext cx="3043343" cy="465455"/>
          </a:xfrm>
          <a:prstGeom prst="rect">
            <a:avLst/>
          </a:prstGeom>
        </p:spPr>
        <p:txBody>
          <a:bodyPr vert="horz" lIns="92446" tIns="46223" rIns="92446" bIns="46223" rtlCol="0"/>
          <a:lstStyle>
            <a:lvl1pPr algn="r">
              <a:defRPr sz="1200">
                <a:latin typeface="Segoe UI" pitchFamily="34" charset="0"/>
              </a:defRPr>
            </a:lvl1pPr>
          </a:lstStyle>
          <a:p>
            <a:fld id="{CAE3F082-F902-42D8-A765-720E172C3194}" type="datetimeFigureOut">
              <a:rPr lang="en-US" smtClean="0"/>
              <a:pPr/>
              <a:t>1/13/19</a:t>
            </a:fld>
            <a:endParaRPr lang="en-US" dirty="0"/>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2446" tIns="46223" rIns="92446" bIns="46223" rtlCol="0" anchor="ctr"/>
          <a:lstStyle/>
          <a:p>
            <a:endParaRPr lang="en-US" dirty="0"/>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2446" tIns="46223" rIns="92446" bIns="46223"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842030"/>
            <a:ext cx="3043343" cy="465455"/>
          </a:xfrm>
          <a:prstGeom prst="rect">
            <a:avLst/>
          </a:prstGeom>
        </p:spPr>
        <p:txBody>
          <a:bodyPr vert="horz" lIns="92446" tIns="46223" rIns="92446" bIns="46223"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978132" y="8842030"/>
            <a:ext cx="3043343" cy="465455"/>
          </a:xfrm>
          <a:prstGeom prst="rect">
            <a:avLst/>
          </a:prstGeom>
        </p:spPr>
        <p:txBody>
          <a:bodyPr vert="horz" lIns="92446" tIns="46223" rIns="92446" bIns="46223"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a:t>
            </a:fld>
            <a:endParaRPr lang="en-US" dirty="0"/>
          </a:p>
        </p:txBody>
      </p:sp>
    </p:spTree>
    <p:extLst>
      <p:ext uri="{BB962C8B-B14F-4D97-AF65-F5344CB8AC3E}">
        <p14:creationId xmlns:p14="http://schemas.microsoft.com/office/powerpoint/2010/main" val="27679268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600"/>
              </a:spcBef>
            </a:pPr>
            <a:r>
              <a:rPr lang="en-US" sz="1800" kern="1200" spc="0" dirty="0">
                <a:solidFill>
                  <a:schemeClr val="tx1"/>
                </a:solidFill>
                <a:latin typeface="Segoe UI" pitchFamily="34" charset="0"/>
                <a:ea typeface="+mn-ea"/>
                <a:cs typeface="+mn-cs"/>
              </a:rPr>
              <a:t>Given a task </a:t>
            </a:r>
            <a:r>
              <a:rPr lang="en-US" sz="1800" i="1" spc="0" dirty="0">
                <a:ln w="0"/>
                <a:solidFill>
                  <a:schemeClr val="tx1"/>
                </a:solidFill>
                <a:effectLst>
                  <a:outerShdw blurRad="38100" dist="19050" dir="2700000" algn="tl" rotWithShape="0">
                    <a:schemeClr val="dk1">
                      <a:alpha val="40000"/>
                    </a:schemeClr>
                  </a:outerShdw>
                </a:effectLst>
                <a:latin typeface="Times" charset="0"/>
                <a:ea typeface="Times" charset="0"/>
                <a:cs typeface="Times" charset="0"/>
              </a:rPr>
              <a:t>i</a:t>
            </a:r>
            <a:r>
              <a:rPr lang="en-US" sz="1800" i="1" kern="1200" spc="0" dirty="0">
                <a:solidFill>
                  <a:schemeClr val="tx1"/>
                </a:solidFill>
                <a:latin typeface="Segoe UI" pitchFamily="34" charset="0"/>
                <a:ea typeface="Times" charset="0"/>
                <a:cs typeface="Times" charset="0"/>
              </a:rPr>
              <a:t>,</a:t>
            </a:r>
            <a:r>
              <a:rPr lang="en-US" sz="1800" i="1" kern="1200" spc="0" dirty="0">
                <a:ln w="0"/>
                <a:solidFill>
                  <a:schemeClr val="tx1"/>
                </a:solidFill>
                <a:effectLst>
                  <a:outerShdw blurRad="38100" dist="19050" dir="2700000" algn="tl" rotWithShape="0">
                    <a:schemeClr val="dk1">
                      <a:alpha val="40000"/>
                    </a:schemeClr>
                  </a:outerShdw>
                </a:effectLst>
                <a:latin typeface="Segoe UI" pitchFamily="34" charset="0"/>
                <a:ea typeface="Times" charset="0"/>
                <a:cs typeface="Times" charset="0"/>
              </a:rPr>
              <a:t> </a:t>
            </a:r>
            <a:r>
              <a:rPr lang="en-US" sz="1800" kern="1200" spc="0" dirty="0">
                <a:solidFill>
                  <a:schemeClr val="tx1"/>
                </a:solidFill>
                <a:latin typeface="Segoe UI" pitchFamily="34" charset="0"/>
                <a:ea typeface="+mn-ea"/>
                <a:cs typeface="+mn-cs"/>
              </a:rPr>
              <a:t>the worst-case response time situation of the task is given by Davis &amp; Burns: </a:t>
            </a:r>
          </a:p>
          <a:p>
            <a:pPr marL="460375" indent="-460375" defTabSz="1218987">
              <a:spcBef>
                <a:spcPct val="20000"/>
              </a:spcBef>
              <a:buBlip>
                <a:blip r:embed="rId3"/>
              </a:buBlip>
            </a:pPr>
            <a:r>
              <a:rPr lang="en-US" sz="1600" kern="1200" spc="0" dirty="0">
                <a:solidFill>
                  <a:schemeClr val="tx1"/>
                </a:solidFill>
                <a:latin typeface="Segoe UI" pitchFamily="34" charset="0"/>
                <a:ea typeface="+mn-ea"/>
                <a:cs typeface="+mn-cs"/>
              </a:rPr>
              <a:t>The soft bound task arrives at the start of the server’s next period</a:t>
            </a:r>
          </a:p>
          <a:p>
            <a:pPr marL="460375" indent="-460375" defTabSz="1218987">
              <a:spcBef>
                <a:spcPct val="20000"/>
              </a:spcBef>
              <a:buBlip>
                <a:blip r:embed="rId3"/>
              </a:buBlip>
            </a:pPr>
            <a:r>
              <a:rPr lang="en-US" sz="1600" kern="1200" spc="0" dirty="0">
                <a:solidFill>
                  <a:schemeClr val="tx1"/>
                </a:solidFill>
                <a:latin typeface="Segoe UI" pitchFamily="34" charset="0"/>
                <a:ea typeface="+mn-ea"/>
                <a:cs typeface="+mn-cs"/>
              </a:rPr>
              <a:t>The soft task’s execution under this server, is delayed for as long as possible due to interference from higher priority activities </a:t>
            </a:r>
            <a:endParaRPr lang="en-US" sz="3200" kern="1200" spc="0" dirty="0">
              <a:solidFill>
                <a:schemeClr val="tx1"/>
              </a:solidFill>
              <a:latin typeface="Segoe UI" pitchFamily="34" charset="0"/>
              <a:ea typeface="+mn-ea"/>
              <a:cs typeface="+mn-cs"/>
            </a:endParaRPr>
          </a:p>
        </p:txBody>
      </p:sp>
      <p:sp>
        <p:nvSpPr>
          <p:cNvPr id="4" name="Slide Number Placeholder 3"/>
          <p:cNvSpPr>
            <a:spLocks noGrp="1"/>
          </p:cNvSpPr>
          <p:nvPr>
            <p:ph type="sldNum" sz="quarter" idx="10"/>
          </p:nvPr>
        </p:nvSpPr>
        <p:spPr/>
        <p:txBody>
          <a:bodyPr/>
          <a:lstStyle/>
          <a:p>
            <a:fld id="{82AABF77-E2E4-44CA-BA5C-65E132CF08D8}" type="slidenum">
              <a:rPr lang="en-US" smtClean="0"/>
              <a:pPr/>
              <a:t>19</a:t>
            </a:fld>
            <a:endParaRPr lang="en-US" dirty="0"/>
          </a:p>
        </p:txBody>
      </p:sp>
    </p:spTree>
    <p:extLst>
      <p:ext uri="{BB962C8B-B14F-4D97-AF65-F5344CB8AC3E}">
        <p14:creationId xmlns:p14="http://schemas.microsoft.com/office/powerpoint/2010/main" val="7040330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kern="1200" dirty="0">
                <a:solidFill>
                  <a:schemeClr val="tx1"/>
                </a:solidFill>
                <a:effectLst/>
                <a:latin typeface="Segoe UI" pitchFamily="34" charset="0"/>
                <a:ea typeface="+mn-ea"/>
                <a:cs typeface="+mn-cs"/>
              </a:rPr>
              <a:t>Note that, in general, periodic activities do not suffer release jitter, as said</a:t>
            </a:r>
            <a:r>
              <a:rPr lang="en-US" sz="1600" kern="1200" baseline="0" dirty="0">
                <a:solidFill>
                  <a:schemeClr val="tx1"/>
                </a:solidFill>
                <a:effectLst/>
                <a:latin typeface="Segoe UI" pitchFamily="34" charset="0"/>
                <a:ea typeface="+mn-ea"/>
                <a:cs typeface="+mn-cs"/>
              </a:rPr>
              <a:t> by Burns &amp; Wellings</a:t>
            </a:r>
            <a:r>
              <a:rPr lang="en-US" sz="1600" kern="1200" dirty="0">
                <a:solidFill>
                  <a:schemeClr val="tx1"/>
                </a:solidFill>
                <a:effectLst/>
                <a:latin typeface="Segoe UI" pitchFamily="34" charset="0"/>
                <a:ea typeface="+mn-ea"/>
                <a:cs typeface="+mn-cs"/>
              </a:rPr>
              <a:t>,</a:t>
            </a:r>
            <a:r>
              <a:rPr lang="en-US" sz="1600" kern="1200" baseline="0" dirty="0">
                <a:solidFill>
                  <a:schemeClr val="tx1"/>
                </a:solidFill>
                <a:effectLst/>
                <a:latin typeface="Segoe UI" pitchFamily="34" charset="0"/>
                <a:ea typeface="+mn-ea"/>
                <a:cs typeface="+mn-cs"/>
              </a:rPr>
              <a:t> </a:t>
            </a:r>
            <a:r>
              <a:rPr lang="en-US" sz="1600" kern="1200" dirty="0">
                <a:solidFill>
                  <a:schemeClr val="tx1"/>
                </a:solidFill>
                <a:effectLst/>
                <a:latin typeface="Segoe UI" pitchFamily="34" charset="0"/>
                <a:ea typeface="+mn-ea"/>
                <a:cs typeface="+mn-cs"/>
              </a:rPr>
              <a:t>therefore, it is not considered in the final response time representation. </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21</a:t>
            </a:fld>
            <a:endParaRPr lang="en-US" dirty="0"/>
          </a:p>
        </p:txBody>
      </p:sp>
    </p:spTree>
    <p:extLst>
      <p:ext uri="{BB962C8B-B14F-4D97-AF65-F5344CB8AC3E}">
        <p14:creationId xmlns:p14="http://schemas.microsoft.com/office/powerpoint/2010/main" val="2213161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sporadic streams, add jitter for unbound</a:t>
            </a:r>
          </a:p>
        </p:txBody>
      </p:sp>
      <p:sp>
        <p:nvSpPr>
          <p:cNvPr id="4" name="Slide Number Placeholder 3"/>
          <p:cNvSpPr>
            <a:spLocks noGrp="1"/>
          </p:cNvSpPr>
          <p:nvPr>
            <p:ph type="sldNum" sz="quarter" idx="10"/>
          </p:nvPr>
        </p:nvSpPr>
        <p:spPr/>
        <p:txBody>
          <a:bodyPr/>
          <a:lstStyle/>
          <a:p>
            <a:fld id="{82AABF77-E2E4-44CA-BA5C-65E132CF08D8}" type="slidenum">
              <a:rPr lang="en-US" smtClean="0"/>
              <a:pPr/>
              <a:t>25</a:t>
            </a:fld>
            <a:endParaRPr lang="en-US" dirty="0"/>
          </a:p>
        </p:txBody>
      </p:sp>
    </p:spTree>
    <p:extLst>
      <p:ext uri="{BB962C8B-B14F-4D97-AF65-F5344CB8AC3E}">
        <p14:creationId xmlns:p14="http://schemas.microsoft.com/office/powerpoint/2010/main" val="2014519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Check schedulability using RTA and above techniques</a:t>
            </a:r>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30</a:t>
            </a:fld>
            <a:endParaRPr lang="en-US" dirty="0"/>
          </a:p>
        </p:txBody>
      </p:sp>
    </p:spTree>
    <p:extLst>
      <p:ext uri="{BB962C8B-B14F-4D97-AF65-F5344CB8AC3E}">
        <p14:creationId xmlns:p14="http://schemas.microsoft.com/office/powerpoint/2010/main" val="20865076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17525" indent="-514350">
              <a:spcBef>
                <a:spcPts val="1200"/>
              </a:spcBef>
              <a:spcAft>
                <a:spcPts val="1500"/>
              </a:spcAft>
              <a:buFont typeface="+mj-lt"/>
              <a:buAutoNum type="arabicPeriod"/>
            </a:pPr>
            <a:r>
              <a:rPr lang="en-GB" sz="1600" dirty="0"/>
              <a:t>Given </a:t>
            </a:r>
            <a:r>
              <a:rPr lang="en-GB" sz="1600" i="1" dirty="0">
                <a:latin typeface="Times" charset="0"/>
                <a:ea typeface="Times" charset="0"/>
                <a:cs typeface="Times" charset="0"/>
              </a:rPr>
              <a:t>n</a:t>
            </a:r>
            <a:r>
              <a:rPr lang="en-GB" sz="1600" dirty="0"/>
              <a:t> is the batch size under the current test </a:t>
            </a:r>
          </a:p>
          <a:p>
            <a:pPr marL="517525" indent="-514350">
              <a:spcBef>
                <a:spcPts val="1200"/>
              </a:spcBef>
              <a:spcAft>
                <a:spcPts val="1500"/>
              </a:spcAft>
              <a:buFont typeface="+mj-lt"/>
              <a:buAutoNum type="arabicPeriod"/>
            </a:pPr>
            <a:r>
              <a:rPr lang="en-GB" sz="1600" dirty="0"/>
              <a:t>The period of micro batch releases in the worst-case is defined as </a:t>
            </a:r>
            <a:r>
              <a:rPr lang="en-GB" sz="1600" i="1" dirty="0">
                <a:latin typeface="Times" charset="0"/>
                <a:ea typeface="Times" charset="0"/>
                <a:cs typeface="Times" charset="0"/>
              </a:rPr>
              <a:t>T = (n-</a:t>
            </a:r>
            <a:r>
              <a:rPr lang="en-GB" sz="1400" i="1" dirty="0">
                <a:latin typeface="Times" charset="0"/>
                <a:ea typeface="Times" charset="0"/>
                <a:cs typeface="Times" charset="0"/>
              </a:rPr>
              <a:t>1</a:t>
            </a:r>
            <a:r>
              <a:rPr lang="en-GB" sz="1600" i="1" dirty="0">
                <a:latin typeface="Times" charset="0"/>
                <a:ea typeface="Times" charset="0"/>
                <a:cs typeface="Times" charset="0"/>
              </a:rPr>
              <a:t>) × </a:t>
            </a:r>
            <a:r>
              <a:rPr lang="en-GB" sz="1600" i="1" dirty="0" err="1">
                <a:latin typeface="Times" charset="0"/>
                <a:ea typeface="Times" charset="0"/>
                <a:cs typeface="Times" charset="0"/>
              </a:rPr>
              <a:t>MIT</a:t>
            </a:r>
            <a:r>
              <a:rPr lang="en-GB" sz="1600" i="1" baseline="30000" dirty="0" err="1">
                <a:latin typeface="Times" charset="0"/>
                <a:ea typeface="Times" charset="0"/>
                <a:cs typeface="Times" charset="0"/>
              </a:rPr>
              <a:t>item</a:t>
            </a:r>
            <a:endParaRPr lang="en-GB" sz="1600" i="1" dirty="0">
              <a:latin typeface="Times" charset="0"/>
              <a:ea typeface="Times" charset="0"/>
              <a:cs typeface="Times" charset="0"/>
            </a:endParaRPr>
          </a:p>
          <a:p>
            <a:pPr marL="517525" indent="-514350">
              <a:spcBef>
                <a:spcPts val="1200"/>
              </a:spcBef>
              <a:spcAft>
                <a:spcPts val="1500"/>
              </a:spcAft>
              <a:buFont typeface="+mj-lt"/>
              <a:buAutoNum type="arabicPeriod"/>
            </a:pPr>
            <a:r>
              <a:rPr lang="en-GB" sz="1600" dirty="0"/>
              <a:t>Then the streaming data processing workload can be modelled as a periodic batched data processing task, with a period of </a:t>
            </a:r>
            <a:r>
              <a:rPr lang="en-GB" sz="1600" i="1" dirty="0">
                <a:latin typeface="Times" charset="0"/>
                <a:ea typeface="Times" charset="0"/>
                <a:cs typeface="Times" charset="0"/>
              </a:rPr>
              <a:t>T</a:t>
            </a:r>
            <a:r>
              <a:rPr lang="en-GB" sz="1600" dirty="0"/>
              <a:t>, a parallel stream processing load of </a:t>
            </a:r>
            <a:r>
              <a:rPr lang="en-GB" sz="1600" i="1" dirty="0" err="1">
                <a:latin typeface="Times" charset="0"/>
                <a:ea typeface="Times" charset="0"/>
                <a:cs typeface="Times" charset="0"/>
              </a:rPr>
              <a:t>n×C</a:t>
            </a:r>
            <a:r>
              <a:rPr lang="en-GB" sz="1600" i="1" baseline="30000" dirty="0" err="1">
                <a:latin typeface="Times" charset="0"/>
                <a:ea typeface="Times" charset="0"/>
                <a:cs typeface="Times" charset="0"/>
              </a:rPr>
              <a:t>item</a:t>
            </a:r>
            <a:endParaRPr lang="en-GB" sz="1600" dirty="0"/>
          </a:p>
          <a:p>
            <a:pPr marL="517525" indent="-514350">
              <a:spcBef>
                <a:spcPts val="1200"/>
              </a:spcBef>
              <a:spcAft>
                <a:spcPts val="1500"/>
              </a:spcAft>
              <a:buFont typeface="+mj-lt"/>
              <a:buAutoNum type="arabicPeriod"/>
            </a:pPr>
            <a:r>
              <a:rPr lang="en-GB" sz="1600" dirty="0"/>
              <a:t>Schedule and analyse the task in Step 2 for the batched data </a:t>
            </a:r>
            <a:r>
              <a:rPr lang="en-GB" sz="1600" dirty="0">
                <a:sym typeface="Wingdings"/>
              </a:rPr>
              <a:t> </a:t>
            </a:r>
            <a:r>
              <a:rPr lang="en-GB" sz="1600" dirty="0"/>
              <a:t>the response time of any item, and the response time of the task (i.e., </a:t>
            </a:r>
            <a:r>
              <a:rPr lang="en-GB" sz="1600" i="1" dirty="0" err="1">
                <a:latin typeface="Times" charset="0"/>
                <a:ea typeface="Times" charset="0"/>
                <a:cs typeface="Times" charset="0"/>
              </a:rPr>
              <a:t>R</a:t>
            </a:r>
            <a:r>
              <a:rPr lang="en-GB" sz="1600" i="1" baseline="-25000" dirty="0" err="1">
                <a:latin typeface="Times" charset="0"/>
                <a:ea typeface="Times" charset="0"/>
                <a:cs typeface="Times" charset="0"/>
              </a:rPr>
              <a:t>i</a:t>
            </a:r>
            <a:r>
              <a:rPr lang="en-GB" sz="1600" dirty="0"/>
              <a:t>) can be obtained</a:t>
            </a:r>
          </a:p>
          <a:p>
            <a:pPr marL="517525" indent="-514350">
              <a:spcBef>
                <a:spcPts val="1200"/>
              </a:spcBef>
              <a:spcAft>
                <a:spcPts val="1500"/>
              </a:spcAft>
              <a:buFont typeface="+mj-lt"/>
              <a:buAutoNum type="arabicPeriod"/>
            </a:pPr>
            <a:r>
              <a:rPr lang="en-GB" sz="1600" dirty="0"/>
              <a:t>The latency = the waiting time (for the </a:t>
            </a:r>
            <a:r>
              <a:rPr lang="en-GB" sz="1600" i="1" dirty="0" err="1">
                <a:latin typeface="Times" charset="0"/>
                <a:ea typeface="Times" charset="0"/>
                <a:cs typeface="Times" charset="0"/>
              </a:rPr>
              <a:t>x</a:t>
            </a:r>
            <a:r>
              <a:rPr lang="en-GB" sz="1600" i="1" baseline="30000" dirty="0" err="1">
                <a:latin typeface="Times" charset="0"/>
                <a:ea typeface="Times" charset="0"/>
                <a:cs typeface="Times" charset="0"/>
              </a:rPr>
              <a:t>th</a:t>
            </a:r>
            <a:r>
              <a:rPr lang="en-GB" sz="1600" dirty="0"/>
              <a:t> data item is </a:t>
            </a:r>
            <a:r>
              <a:rPr lang="en-GB" sz="1600" i="1" dirty="0">
                <a:latin typeface="Times" charset="0"/>
                <a:ea typeface="Times" charset="0"/>
                <a:cs typeface="Times" charset="0"/>
              </a:rPr>
              <a:t>(n−x)×</a:t>
            </a:r>
            <a:r>
              <a:rPr lang="en-GB" sz="1600" i="1" dirty="0" err="1">
                <a:latin typeface="Times" charset="0"/>
                <a:ea typeface="Times" charset="0"/>
                <a:cs typeface="Times" charset="0"/>
              </a:rPr>
              <a:t>MIT</a:t>
            </a:r>
            <a:r>
              <a:rPr lang="en-GB" sz="1600" i="1" baseline="30000" dirty="0" err="1">
                <a:latin typeface="Times" charset="0"/>
                <a:ea typeface="Times" charset="0"/>
                <a:cs typeface="Times" charset="0"/>
              </a:rPr>
              <a:t>item</a:t>
            </a:r>
            <a:r>
              <a:rPr lang="en-GB" sz="1600" dirty="0"/>
              <a:t>), + its processing response time which is obtained in Step 4</a:t>
            </a:r>
          </a:p>
          <a:p>
            <a:endParaRPr lang="en-GB" sz="1600" dirty="0"/>
          </a:p>
          <a:p>
            <a:r>
              <a:rPr lang="en-GB" sz="1600" dirty="0"/>
              <a:t>In addition, the worst-case execution time of the rest of the task, e.g., the splitting cost, and epilogue, can be measured</a:t>
            </a:r>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32</a:t>
            </a:fld>
            <a:endParaRPr lang="en-US" dirty="0"/>
          </a:p>
        </p:txBody>
      </p:sp>
    </p:spTree>
    <p:extLst>
      <p:ext uri="{BB962C8B-B14F-4D97-AF65-F5344CB8AC3E}">
        <p14:creationId xmlns:p14="http://schemas.microsoft.com/office/powerpoint/2010/main" val="1186810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33</a:t>
            </a:fld>
            <a:endParaRPr lang="en-US" dirty="0"/>
          </a:p>
        </p:txBody>
      </p:sp>
    </p:spTree>
    <p:extLst>
      <p:ext uri="{BB962C8B-B14F-4D97-AF65-F5344CB8AC3E}">
        <p14:creationId xmlns:p14="http://schemas.microsoft.com/office/powerpoint/2010/main" val="5021220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34</a:t>
            </a:fld>
            <a:endParaRPr lang="en-US" dirty="0"/>
          </a:p>
        </p:txBody>
      </p:sp>
    </p:spTree>
    <p:extLst>
      <p:ext uri="{BB962C8B-B14F-4D97-AF65-F5344CB8AC3E}">
        <p14:creationId xmlns:p14="http://schemas.microsoft.com/office/powerpoint/2010/main" val="18419533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38</a:t>
            </a:fld>
            <a:endParaRPr lang="en-US" dirty="0"/>
          </a:p>
        </p:txBody>
      </p:sp>
    </p:spTree>
    <p:extLst>
      <p:ext uri="{BB962C8B-B14F-4D97-AF65-F5344CB8AC3E}">
        <p14:creationId xmlns:p14="http://schemas.microsoft.com/office/powerpoint/2010/main" val="1531833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42</a:t>
            </a:fld>
            <a:endParaRPr lang="en-US" dirty="0"/>
          </a:p>
        </p:txBody>
      </p:sp>
    </p:spTree>
    <p:extLst>
      <p:ext uri="{BB962C8B-B14F-4D97-AF65-F5344CB8AC3E}">
        <p14:creationId xmlns:p14="http://schemas.microsoft.com/office/powerpoint/2010/main" val="4481971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GB" sz="1600" dirty="0">
                <a:solidFill>
                  <a:schemeClr val="tx1"/>
                </a:solidFill>
                <a:latin typeface="Segoe UI Light" pitchFamily="34" charset="0"/>
                <a:ea typeface="+mn-ea"/>
                <a:cs typeface="+mn-cs"/>
              </a:rPr>
              <a:t>Subtracted from the server’s capacity</a:t>
            </a:r>
          </a:p>
        </p:txBody>
      </p:sp>
      <p:sp>
        <p:nvSpPr>
          <p:cNvPr id="4" name="Slide Number Placeholder 3"/>
          <p:cNvSpPr>
            <a:spLocks noGrp="1"/>
          </p:cNvSpPr>
          <p:nvPr>
            <p:ph type="sldNum" sz="quarter" idx="10"/>
          </p:nvPr>
        </p:nvSpPr>
        <p:spPr/>
        <p:txBody>
          <a:bodyPr/>
          <a:lstStyle/>
          <a:p>
            <a:fld id="{82AABF77-E2E4-44CA-BA5C-65E132CF08D8}" type="slidenum">
              <a:rPr lang="en-US" smtClean="0"/>
              <a:pPr/>
              <a:t>48</a:t>
            </a:fld>
            <a:endParaRPr lang="en-US" dirty="0"/>
          </a:p>
        </p:txBody>
      </p:sp>
    </p:spTree>
    <p:extLst>
      <p:ext uri="{BB962C8B-B14F-4D97-AF65-F5344CB8AC3E}">
        <p14:creationId xmlns:p14="http://schemas.microsoft.com/office/powerpoint/2010/main" val="853177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a:t>
            </a:fld>
            <a:endParaRPr lang="en-US" dirty="0"/>
          </a:p>
        </p:txBody>
      </p:sp>
    </p:spTree>
    <p:extLst>
      <p:ext uri="{BB962C8B-B14F-4D97-AF65-F5344CB8AC3E}">
        <p14:creationId xmlns:p14="http://schemas.microsoft.com/office/powerpoint/2010/main" val="3027748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architecture, called SPRY</a:t>
            </a:r>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55</a:t>
            </a:fld>
            <a:endParaRPr lang="en-US" dirty="0"/>
          </a:p>
        </p:txBody>
      </p:sp>
    </p:spTree>
    <p:extLst>
      <p:ext uri="{BB962C8B-B14F-4D97-AF65-F5344CB8AC3E}">
        <p14:creationId xmlns:p14="http://schemas.microsoft.com/office/powerpoint/2010/main" val="12776026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architecture, called SPRY</a:t>
            </a:r>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56</a:t>
            </a:fld>
            <a:endParaRPr lang="en-US" dirty="0"/>
          </a:p>
        </p:txBody>
      </p:sp>
    </p:spTree>
    <p:extLst>
      <p:ext uri="{BB962C8B-B14F-4D97-AF65-F5344CB8AC3E}">
        <p14:creationId xmlns:p14="http://schemas.microsoft.com/office/powerpoint/2010/main" val="965813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0375" indent="-457200">
              <a:buFont typeface="Wingdings" charset="2"/>
              <a:buChar char="v"/>
            </a:pPr>
            <a:r>
              <a:rPr lang="en-US" dirty="0"/>
              <a:t>Too few filters </a:t>
            </a:r>
            <a:r>
              <a:rPr lang="en-US" dirty="0">
                <a:sym typeface="Wingdings"/>
              </a:rPr>
              <a:t></a:t>
            </a:r>
            <a:r>
              <a:rPr lang="en-US" dirty="0"/>
              <a:t> some processors idle</a:t>
            </a:r>
          </a:p>
          <a:p>
            <a:pPr marL="460375" indent="-457200">
              <a:buFont typeface="Wingdings" charset="2"/>
              <a:buChar char="v"/>
            </a:pPr>
            <a:r>
              <a:rPr lang="en-US" dirty="0"/>
              <a:t>The weight (i.e., computation time) of each filter is not identical </a:t>
            </a:r>
            <a:r>
              <a:rPr lang="en-US" dirty="0">
                <a:sym typeface="Wingdings"/>
              </a:rPr>
              <a:t> Bottleneck</a:t>
            </a:r>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60</a:t>
            </a:fld>
            <a:endParaRPr lang="en-US" dirty="0"/>
          </a:p>
        </p:txBody>
      </p:sp>
    </p:spTree>
    <p:extLst>
      <p:ext uri="{BB962C8B-B14F-4D97-AF65-F5344CB8AC3E}">
        <p14:creationId xmlns:p14="http://schemas.microsoft.com/office/powerpoint/2010/main" val="38004250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62</a:t>
            </a:fld>
            <a:endParaRPr lang="en-US"/>
          </a:p>
        </p:txBody>
      </p:sp>
    </p:spTree>
    <p:extLst>
      <p:ext uri="{BB962C8B-B14F-4D97-AF65-F5344CB8AC3E}">
        <p14:creationId xmlns:p14="http://schemas.microsoft.com/office/powerpoint/2010/main" val="17066072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6125" indent="-742950">
              <a:buFont typeface="+mj-lt"/>
              <a:buAutoNum type="arabicPeriod"/>
            </a:pPr>
            <a:r>
              <a:rPr lang="en-US" dirty="0"/>
              <a:t>All the hard real-time tasks in the task set remain schedulable</a:t>
            </a:r>
          </a:p>
          <a:p>
            <a:pPr marL="746125" indent="-742950">
              <a:buFont typeface="+mj-lt"/>
              <a:buAutoNum type="arabicPeriod"/>
            </a:pPr>
            <a:r>
              <a:rPr lang="en-US" dirty="0"/>
              <a:t>The worst-case response time of stream processing can be analysed</a:t>
            </a:r>
          </a:p>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67</a:t>
            </a:fld>
            <a:endParaRPr lang="en-US" dirty="0"/>
          </a:p>
        </p:txBody>
      </p:sp>
    </p:spTree>
    <p:extLst>
      <p:ext uri="{BB962C8B-B14F-4D97-AF65-F5344CB8AC3E}">
        <p14:creationId xmlns:p14="http://schemas.microsoft.com/office/powerpoint/2010/main" val="1904197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0375" indent="-460375">
              <a:lnSpc>
                <a:spcPct val="90000"/>
              </a:lnSpc>
              <a:spcBef>
                <a:spcPct val="20000"/>
              </a:spcBef>
              <a:buSzPct val="80000"/>
              <a:buBlip>
                <a:blip r:embed="rId3"/>
              </a:buBlip>
            </a:pPr>
            <a:r>
              <a:rPr lang="en-US" sz="1600" dirty="0">
                <a:gradFill>
                  <a:gsLst>
                    <a:gs pos="0">
                      <a:srgbClr val="292929">
                        <a:lumMod val="90000"/>
                        <a:lumOff val="10000"/>
                      </a:srgbClr>
                    </a:gs>
                    <a:gs pos="86000">
                      <a:srgbClr val="292929">
                        <a:lumMod val="90000"/>
                        <a:lumOff val="10000"/>
                      </a:srgbClr>
                    </a:gs>
                  </a:gsLst>
                  <a:lin ang="5400000" scaled="0"/>
                </a:gradFill>
              </a:rPr>
              <a:t>Sporadic missions</a:t>
            </a:r>
          </a:p>
          <a:p>
            <a:pPr marL="460375" indent="-460375">
              <a:lnSpc>
                <a:spcPct val="90000"/>
              </a:lnSpc>
              <a:spcBef>
                <a:spcPct val="20000"/>
              </a:spcBef>
              <a:buSzPct val="80000"/>
              <a:buBlip>
                <a:blip r:embed="rId3"/>
              </a:buBlip>
            </a:pPr>
            <a:r>
              <a:rPr lang="en-US" sz="1600" dirty="0">
                <a:gradFill>
                  <a:gsLst>
                    <a:gs pos="0">
                      <a:srgbClr val="292929">
                        <a:lumMod val="90000"/>
                        <a:lumOff val="10000"/>
                      </a:srgbClr>
                    </a:gs>
                    <a:gs pos="86000">
                      <a:srgbClr val="292929">
                        <a:lumMod val="90000"/>
                        <a:lumOff val="10000"/>
                      </a:srgbClr>
                    </a:gs>
                  </a:gsLst>
                  <a:lin ang="5400000" scaled="0"/>
                </a:gradFill>
              </a:rPr>
              <a:t>With a deadline</a:t>
            </a:r>
          </a:p>
          <a:p>
            <a:r>
              <a:rPr lang="en-US" dirty="0"/>
              <a:t>In a</a:t>
            </a:r>
            <a:r>
              <a:rPr lang="en-US" baseline="0" dirty="0"/>
              <a:t> real world system, different functionalities are in different subsystems, in this use case, we want to show that in a same system, we can do all the things together</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a:t>
            </a:fld>
            <a:endParaRPr lang="en-US" dirty="0"/>
          </a:p>
        </p:txBody>
      </p:sp>
    </p:spTree>
    <p:extLst>
      <p:ext uri="{BB962C8B-B14F-4D97-AF65-F5344CB8AC3E}">
        <p14:creationId xmlns:p14="http://schemas.microsoft.com/office/powerpoint/2010/main" val="928939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6</a:t>
            </a:fld>
            <a:endParaRPr lang="en-US" dirty="0"/>
          </a:p>
        </p:txBody>
      </p:sp>
    </p:spTree>
    <p:extLst>
      <p:ext uri="{BB962C8B-B14F-4D97-AF65-F5344CB8AC3E}">
        <p14:creationId xmlns:p14="http://schemas.microsoft.com/office/powerpoint/2010/main" val="844318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10</a:t>
            </a:fld>
            <a:endParaRPr lang="en-US" dirty="0"/>
          </a:p>
        </p:txBody>
      </p:sp>
    </p:spTree>
    <p:extLst>
      <p:ext uri="{BB962C8B-B14F-4D97-AF65-F5344CB8AC3E}">
        <p14:creationId xmlns:p14="http://schemas.microsoft.com/office/powerpoint/2010/main" val="1266351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Segoe UI" pitchFamily="34" charset="0"/>
                <a:ea typeface="+mn-ea"/>
                <a:cs typeface="+mn-cs"/>
              </a:rPr>
              <a:t>In a real-time ForkJoin thread pool, one real-time worker thread is created for each processor with a priority, and an optional execution- time server. </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11</a:t>
            </a:fld>
            <a:endParaRPr lang="en-US" dirty="0"/>
          </a:p>
        </p:txBody>
      </p:sp>
    </p:spTree>
    <p:extLst>
      <p:ext uri="{BB962C8B-B14F-4D97-AF65-F5344CB8AC3E}">
        <p14:creationId xmlns:p14="http://schemas.microsoft.com/office/powerpoint/2010/main" val="2104439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74675" indent="-571500">
              <a:buFont typeface="Arial" charset="0"/>
              <a:buChar char="•"/>
            </a:pPr>
            <a:r>
              <a:rPr lang="en-US" dirty="0">
                <a:solidFill>
                  <a:schemeClr val="tx1"/>
                </a:solidFill>
              </a:rPr>
              <a:t>In a data flow, data items are grouped into micro batches,</a:t>
            </a:r>
          </a:p>
          <a:p>
            <a:pPr marL="574675" indent="-571500">
              <a:buFont typeface="Arial" charset="0"/>
              <a:buChar char="•"/>
            </a:pPr>
            <a:r>
              <a:rPr lang="en-US" dirty="0">
                <a:solidFill>
                  <a:schemeClr val="tx1"/>
                </a:solidFill>
              </a:rPr>
              <a:t>Each micro batch is treated as a static data source, and is then processed using SPRY processing infrastructure</a:t>
            </a:r>
          </a:p>
        </p:txBody>
      </p:sp>
      <p:sp>
        <p:nvSpPr>
          <p:cNvPr id="4" name="Slide Number Placeholder 3"/>
          <p:cNvSpPr>
            <a:spLocks noGrp="1"/>
          </p:cNvSpPr>
          <p:nvPr>
            <p:ph type="sldNum" sz="quarter" idx="10"/>
          </p:nvPr>
        </p:nvSpPr>
        <p:spPr/>
        <p:txBody>
          <a:bodyPr/>
          <a:lstStyle/>
          <a:p>
            <a:fld id="{82AABF77-E2E4-44CA-BA5C-65E132CF08D8}" type="slidenum">
              <a:rPr lang="en-US" smtClean="0"/>
              <a:pPr/>
              <a:t>12</a:t>
            </a:fld>
            <a:endParaRPr lang="en-US" dirty="0"/>
          </a:p>
        </p:txBody>
      </p:sp>
    </p:spTree>
    <p:extLst>
      <p:ext uri="{BB962C8B-B14F-4D97-AF65-F5344CB8AC3E}">
        <p14:creationId xmlns:p14="http://schemas.microsoft.com/office/powerpoint/2010/main" val="1879737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Because Aperiodic</a:t>
            </a:r>
            <a:r>
              <a:rPr lang="en-GB" baseline="0" dirty="0"/>
              <a:t> is not analysable</a:t>
            </a:r>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13</a:t>
            </a:fld>
            <a:endParaRPr lang="en-US" dirty="0"/>
          </a:p>
        </p:txBody>
      </p:sp>
    </p:spTree>
    <p:extLst>
      <p:ext uri="{BB962C8B-B14F-4D97-AF65-F5344CB8AC3E}">
        <p14:creationId xmlns:p14="http://schemas.microsoft.com/office/powerpoint/2010/main" val="10219829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Because Aperiodic</a:t>
            </a:r>
            <a:r>
              <a:rPr lang="en-GB" baseline="0" dirty="0"/>
              <a:t> is not analysable</a:t>
            </a:r>
            <a:endParaRPr lang="en-GB"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17</a:t>
            </a:fld>
            <a:endParaRPr lang="en-US" dirty="0"/>
          </a:p>
        </p:txBody>
      </p:sp>
    </p:spTree>
    <p:extLst>
      <p:ext uri="{BB962C8B-B14F-4D97-AF65-F5344CB8AC3E}">
        <p14:creationId xmlns:p14="http://schemas.microsoft.com/office/powerpoint/2010/main" val="6032350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38FD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a:t>Title Here</a:t>
            </a:r>
          </a:p>
        </p:txBody>
      </p:sp>
      <p:sp>
        <p:nvSpPr>
          <p:cNvPr id="7" name="Text Placeholder 6"/>
          <p:cNvSpPr>
            <a:spLocks noGrp="1"/>
          </p:cNvSpPr>
          <p:nvPr>
            <p:ph type="body" sz="quarter" idx="11" hasCustomPrompt="1"/>
          </p:nvPr>
        </p:nvSpPr>
        <p:spPr>
          <a:xfrm>
            <a:off x="519113" y="4612341"/>
            <a:ext cx="5454333" cy="1957459"/>
          </a:xfrm>
        </p:spPr>
        <p:txBody>
          <a:bodyPr/>
          <a:lstStyle>
            <a:lvl1pPr marL="0" indent="0">
              <a:buFont typeface="Arial" pitchFamily="34" charset="0"/>
              <a:buNone/>
              <a:defRPr sz="2400" baseline="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a:t>Name</a:t>
            </a:r>
          </a:p>
          <a:p>
            <a:pPr lvl="0"/>
            <a:r>
              <a:rPr lang="en-US" dirty="0"/>
              <a:t>Title</a:t>
            </a:r>
          </a:p>
          <a:p>
            <a:pPr lvl="0"/>
            <a:r>
              <a:rPr lang="en-US" dirty="0"/>
              <a:t>Real-Time Systems Group</a:t>
            </a:r>
          </a:p>
          <a:p>
            <a:pPr lvl="0"/>
            <a:r>
              <a:rPr lang="en-US" dirty="0"/>
              <a:t>Department of Computer Science</a:t>
            </a:r>
          </a:p>
          <a:p>
            <a:pPr lvl="0"/>
            <a:r>
              <a:rPr lang="en-US" dirty="0"/>
              <a:t>University of York</a:t>
            </a:r>
          </a:p>
        </p:txBody>
      </p:sp>
      <p:sp>
        <p:nvSpPr>
          <p:cNvPr id="5" name="Text Placeholder 6"/>
          <p:cNvSpPr>
            <a:spLocks noGrp="1"/>
          </p:cNvSpPr>
          <p:nvPr>
            <p:ph type="body" sz="quarter" idx="12"/>
          </p:nvPr>
        </p:nvSpPr>
        <p:spPr>
          <a:xfrm>
            <a:off x="5973446" y="642618"/>
            <a:ext cx="6019800" cy="914096"/>
          </a:xfrm>
          <a:effectLst/>
        </p:spPr>
        <p:txBody>
          <a:bodyPr/>
          <a:lstStyle>
            <a:lvl1pPr marL="0" indent="0">
              <a:buFont typeface="Arial" pitchFamily="34" charset="0"/>
              <a:buNone/>
              <a:defRPr lang="en-US" sz="6600" b="0" kern="1200" cap="none" spc="-100" baseline="0" dirty="0" smtClean="0">
                <a:ln w="3175">
                  <a:noFill/>
                </a:ln>
                <a:solidFill>
                  <a:schemeClr val="bg1">
                    <a:alpha val="99000"/>
                  </a:schemeClr>
                </a:solidFill>
                <a:effectLst>
                  <a:outerShdw blurRad="38100" dist="38100" dir="2700000" algn="tl">
                    <a:srgbClr val="000000">
                      <a:alpha val="43137"/>
                    </a:srgbClr>
                  </a:outerShdw>
                </a:effectLst>
                <a:latin typeface="Segoe UI Light" pitchFamily="34" charset="0"/>
                <a:ea typeface="+mn-ea"/>
                <a:cs typeface="Arial" charset="0"/>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endParaRPr lang="en-US" dirty="0"/>
          </a:p>
        </p:txBody>
      </p:sp>
    </p:spTree>
    <p:extLst>
      <p:ext uri="{BB962C8B-B14F-4D97-AF65-F5344CB8AC3E}">
        <p14:creationId xmlns:p14="http://schemas.microsoft.com/office/powerpoint/2010/main" val="154491572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allouts - JBS">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058976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tement Slide - JBS">
    <p:spTree>
      <p:nvGrpSpPr>
        <p:cNvPr id="1" name=""/>
        <p:cNvGrpSpPr/>
        <p:nvPr/>
      </p:nvGrpSpPr>
      <p:grpSpPr>
        <a:xfrm>
          <a:off x="0" y="0"/>
          <a:ext cx="0" cy="0"/>
          <a:chOff x="0" y="0"/>
          <a:chExt cx="0" cy="0"/>
        </a:xfrm>
      </p:grpSpPr>
    </p:spTree>
    <p:extLst>
      <p:ext uri="{BB962C8B-B14F-4D97-AF65-F5344CB8AC3E}">
        <p14:creationId xmlns:p14="http://schemas.microsoft.com/office/powerpoint/2010/main" val="49506088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402776"/>
            <a:ext cx="11149013" cy="747897"/>
          </a:xfrm>
        </p:spPr>
        <p:txBody>
          <a:bodyPr/>
          <a:lstStyle>
            <a:lvl1pPr>
              <a:defRPr sz="5400">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112" y="1370525"/>
            <a:ext cx="11149013" cy="946413"/>
          </a:xfrm>
        </p:spPr>
        <p:txBody>
          <a:bodyPr/>
          <a:lstStyle>
            <a:lvl1pPr marL="3175" indent="0">
              <a:spcBef>
                <a:spcPts val="0"/>
              </a:spcBef>
              <a:spcAft>
                <a:spcPts val="900"/>
              </a:spcAft>
              <a:buSzPct val="80000"/>
              <a:buFont typeface="Arial" pitchFamily="34" charset="0"/>
              <a:buNone/>
              <a:defRPr sz="4000" spc="-100" baseline="0">
                <a:solidFill>
                  <a:schemeClr val="bg1"/>
                </a:solidFill>
                <a:latin typeface="Segoe UI Light" pitchFamily="34" charset="0"/>
              </a:defRPr>
            </a:lvl1pPr>
            <a:lvl2pPr marL="3175" indent="0">
              <a:spcBef>
                <a:spcPts val="0"/>
              </a:spcBef>
              <a:buSzPct val="80000"/>
              <a:buFont typeface="Arial" pitchFamily="34" charset="0"/>
              <a:buNone/>
              <a:defRPr sz="2000" spc="-50" baseline="0">
                <a:solidFill>
                  <a:schemeClr val="bg1"/>
                </a:soli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09013636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mo Background -JBS">
    <p:bg>
      <p:bgPr>
        <a:solidFill>
          <a:schemeClr val="tx1"/>
        </a:solidFill>
        <a:effectLst/>
      </p:bgPr>
    </p:bg>
    <p:spTree>
      <p:nvGrpSpPr>
        <p:cNvPr id="1" name=""/>
        <p:cNvGrpSpPr/>
        <p:nvPr/>
      </p:nvGrpSpPr>
      <p:grpSpPr>
        <a:xfrm>
          <a:off x="0" y="0"/>
          <a:ext cx="0" cy="0"/>
          <a:chOff x="0" y="0"/>
          <a:chExt cx="0" cy="0"/>
        </a:xfrm>
      </p:grpSpPr>
      <p:sp>
        <p:nvSpPr>
          <p:cNvPr id="8" name="Rectangle 7"/>
          <p:cNvSpPr/>
          <p:nvPr userDrawn="1"/>
        </p:nvSpPr>
        <p:spPr bwMode="auto">
          <a:xfrm>
            <a:off x="0" y="0"/>
            <a:ext cx="12188825" cy="1447800"/>
          </a:xfrm>
          <a:prstGeom prst="rect">
            <a:avLst/>
          </a:prstGeom>
          <a:solidFill>
            <a:srgbClr val="238F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latin typeface="Monaco" charset="0"/>
              <a:ea typeface="Monaco" charset="0"/>
              <a:cs typeface="Monaco" charset="0"/>
            </a:endParaRPr>
          </a:p>
        </p:txBody>
      </p:sp>
      <p:sp>
        <p:nvSpPr>
          <p:cNvPr id="2" name="Title 1"/>
          <p:cNvSpPr>
            <a:spLocks noGrp="1"/>
          </p:cNvSpPr>
          <p:nvPr>
            <p:ph type="title"/>
          </p:nvPr>
        </p:nvSpPr>
        <p:spPr>
          <a:xfrm>
            <a:off x="519906" y="403200"/>
            <a:ext cx="11149013" cy="747897"/>
          </a:xfrm>
        </p:spPr>
        <p:txBody>
          <a:bodyPr/>
          <a:lstStyle/>
          <a:p>
            <a:r>
              <a:rPr lang="en-US" dirty="0"/>
              <a:t>Click to edit Master title style</a:t>
            </a:r>
          </a:p>
        </p:txBody>
      </p:sp>
      <p:sp>
        <p:nvSpPr>
          <p:cNvPr id="7" name="Text Placeholder 4"/>
          <p:cNvSpPr>
            <a:spLocks noGrp="1"/>
          </p:cNvSpPr>
          <p:nvPr>
            <p:ph type="body" sz="quarter" idx="10"/>
          </p:nvPr>
        </p:nvSpPr>
        <p:spPr>
          <a:xfrm>
            <a:off x="519112" y="1737097"/>
            <a:ext cx="11149013" cy="780214"/>
          </a:xfrm>
        </p:spPr>
        <p:txBody>
          <a:bodyPr/>
          <a:lstStyle>
            <a:lvl1pPr marL="3175" indent="0">
              <a:spcBef>
                <a:spcPts val="0"/>
              </a:spcBef>
              <a:spcAft>
                <a:spcPts val="900"/>
              </a:spcAft>
              <a:buSzPct val="80000"/>
              <a:buFont typeface="Arial" pitchFamily="34" charset="0"/>
              <a:buNone/>
              <a:defRPr sz="2400" spc="-100" baseline="0">
                <a:solidFill>
                  <a:schemeClr val="bg1"/>
                </a:solidFill>
                <a:latin typeface="Monaco" charset="0"/>
                <a:ea typeface="Monaco" charset="0"/>
                <a:cs typeface="Monaco" charset="0"/>
              </a:defRPr>
            </a:lvl1pPr>
            <a:lvl2pPr marL="3175" indent="0">
              <a:spcBef>
                <a:spcPts val="0"/>
              </a:spcBef>
              <a:buSzPct val="80000"/>
              <a:buFont typeface="Arial" pitchFamily="34" charset="0"/>
              <a:buNone/>
              <a:defRPr sz="2400" spc="-50" baseline="0">
                <a:solidFill>
                  <a:schemeClr val="bg1"/>
                </a:solidFill>
                <a:latin typeface="Monaco" charset="0"/>
                <a:ea typeface="Monaco" charset="0"/>
                <a:cs typeface="Monaco" charset="0"/>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80529179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Demo Background -JBS">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auto">
          <a:xfrm>
            <a:off x="0" y="0"/>
            <a:ext cx="12188825" cy="1244600"/>
          </a:xfrm>
          <a:prstGeom prst="rect">
            <a:avLst/>
          </a:prstGeom>
          <a:solidFill>
            <a:srgbClr val="238F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latin typeface="Monaco" charset="0"/>
              <a:ea typeface="Monaco" charset="0"/>
              <a:cs typeface="Monaco" charset="0"/>
            </a:endParaRPr>
          </a:p>
        </p:txBody>
      </p:sp>
      <p:sp>
        <p:nvSpPr>
          <p:cNvPr id="7" name="Text Placeholder 4"/>
          <p:cNvSpPr>
            <a:spLocks noGrp="1"/>
          </p:cNvSpPr>
          <p:nvPr>
            <p:ph type="body" sz="quarter" idx="10"/>
          </p:nvPr>
        </p:nvSpPr>
        <p:spPr>
          <a:xfrm>
            <a:off x="519112" y="1737097"/>
            <a:ext cx="11149013" cy="780214"/>
          </a:xfrm>
        </p:spPr>
        <p:txBody>
          <a:bodyPr/>
          <a:lstStyle>
            <a:lvl1pPr marL="3175" indent="0">
              <a:spcBef>
                <a:spcPts val="0"/>
              </a:spcBef>
              <a:spcAft>
                <a:spcPts val="900"/>
              </a:spcAft>
              <a:buSzPct val="80000"/>
              <a:buFont typeface="Arial" pitchFamily="34" charset="0"/>
              <a:buNone/>
              <a:defRPr sz="2400" spc="-100" baseline="0">
                <a:solidFill>
                  <a:schemeClr val="bg1"/>
                </a:solidFill>
                <a:latin typeface="Monaco" charset="0"/>
                <a:ea typeface="Monaco" charset="0"/>
                <a:cs typeface="Monaco" charset="0"/>
              </a:defRPr>
            </a:lvl1pPr>
            <a:lvl2pPr marL="3175" indent="0">
              <a:spcBef>
                <a:spcPts val="0"/>
              </a:spcBef>
              <a:buSzPct val="80000"/>
              <a:buFont typeface="Arial" pitchFamily="34" charset="0"/>
              <a:buNone/>
              <a:defRPr sz="2400" spc="-50" baseline="0">
                <a:solidFill>
                  <a:schemeClr val="bg1"/>
                </a:solidFill>
                <a:latin typeface="Monaco" charset="0"/>
                <a:ea typeface="Monaco" charset="0"/>
                <a:cs typeface="Monaco" charset="0"/>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
        <p:nvSpPr>
          <p:cNvPr id="5" name="Rectangle 4"/>
          <p:cNvSpPr/>
          <p:nvPr userDrawn="1"/>
        </p:nvSpPr>
        <p:spPr bwMode="auto">
          <a:xfrm rot="16200000">
            <a:off x="-3333749" y="3333748"/>
            <a:ext cx="6858001" cy="190502"/>
          </a:xfrm>
          <a:prstGeom prst="rect">
            <a:avLst/>
          </a:prstGeom>
          <a:solidFill>
            <a:srgbClr val="238F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a:xfrm>
            <a:off x="519906" y="403200"/>
            <a:ext cx="11149013" cy="747897"/>
          </a:xfrm>
        </p:spPr>
        <p:txBody>
          <a:bodyPr/>
          <a:lstStyle/>
          <a:p>
            <a:r>
              <a:rPr lang="en-US" dirty="0"/>
              <a:t>Click to edit Master title style</a:t>
            </a:r>
          </a:p>
        </p:txBody>
      </p:sp>
    </p:spTree>
    <p:extLst>
      <p:ext uri="{BB962C8B-B14F-4D97-AF65-F5344CB8AC3E}">
        <p14:creationId xmlns:p14="http://schemas.microsoft.com/office/powerpoint/2010/main" val="19227161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randing">
    <p:spTree>
      <p:nvGrpSpPr>
        <p:cNvPr id="1" name=""/>
        <p:cNvGrpSpPr/>
        <p:nvPr/>
      </p:nvGrpSpPr>
      <p:grpSpPr>
        <a:xfrm>
          <a:off x="0" y="0"/>
          <a:ext cx="0" cy="0"/>
          <a:chOff x="0" y="0"/>
          <a:chExt cx="0" cy="0"/>
        </a:xfrm>
      </p:grpSpPr>
      <p:sp>
        <p:nvSpPr>
          <p:cNvPr id="4" name="Rectangle 3"/>
          <p:cNvSpPr/>
          <p:nvPr userDrawn="1"/>
        </p:nvSpPr>
        <p:spPr bwMode="auto">
          <a:xfrm>
            <a:off x="0" y="0"/>
            <a:ext cx="12188825" cy="6858000"/>
          </a:xfrm>
          <a:prstGeom prst="rect">
            <a:avLst/>
          </a:prstGeom>
          <a:solidFill>
            <a:srgbClr val="000000">
              <a:alpha val="4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849007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Callouts - JB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19200" y="515070"/>
            <a:ext cx="10448925" cy="747897"/>
          </a:xfrm>
        </p:spPr>
        <p:txBody>
          <a:bodyPr/>
          <a:lstStyle>
            <a:lvl1pPr>
              <a:defRPr sz="5400">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1219200" y="1895903"/>
            <a:ext cx="10448925" cy="1533096"/>
          </a:xfrm>
        </p:spPr>
        <p:txBody>
          <a:bodyPr/>
          <a:lstStyle>
            <a:lvl1pPr marL="3175" indent="0">
              <a:spcBef>
                <a:spcPts val="0"/>
              </a:spcBef>
              <a:spcAft>
                <a:spcPts val="900"/>
              </a:spcAft>
              <a:buSzPct val="80000"/>
              <a:buFont typeface="Arial" pitchFamily="34" charset="0"/>
              <a:buNone/>
              <a:defRPr sz="4000" spc="-100" baseline="0">
                <a:solidFill>
                  <a:schemeClr val="bg1"/>
                </a:solidFill>
                <a:latin typeface="Segoe UI Light" pitchFamily="34" charset="0"/>
              </a:defRPr>
            </a:lvl1pPr>
            <a:lvl2pPr marL="3175" indent="0">
              <a:spcBef>
                <a:spcPts val="0"/>
              </a:spcBef>
              <a:buSzPct val="80000"/>
              <a:buFont typeface="Arial" pitchFamily="34" charset="0"/>
              <a:buNone/>
              <a:defRPr sz="2000" spc="-50" baseline="0">
                <a:solidFill>
                  <a:schemeClr val="bg1"/>
                </a:soli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
        <p:nvSpPr>
          <p:cNvPr id="7" name="Rectangle 6"/>
          <p:cNvSpPr/>
          <p:nvPr userDrawn="1"/>
        </p:nvSpPr>
        <p:spPr bwMode="auto">
          <a:xfrm rot="16200000">
            <a:off x="-3129098" y="3129097"/>
            <a:ext cx="6858001" cy="599804"/>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878797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238FD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494600"/>
            <a:ext cx="11149013" cy="747897"/>
          </a:xfrm>
          <a:prstGeom prst="rect">
            <a:avLst/>
          </a:prstGeom>
        </p:spPr>
        <p:txBody>
          <a:bodyPr vert="horz" wrap="square" lIns="0" tIns="0" rIns="0" bIns="0" rtlCol="0" anchor="t">
            <a:spAutoFit/>
          </a:bodyPr>
          <a:lstStyle/>
          <a:p>
            <a:r>
              <a:rPr lang="en-US" dirty="0"/>
              <a:t>Click to edit Master title style</a:t>
            </a:r>
          </a:p>
        </p:txBody>
      </p:sp>
      <p:sp>
        <p:nvSpPr>
          <p:cNvPr id="3" name="Text Placeholder 2"/>
          <p:cNvSpPr>
            <a:spLocks noGrp="1"/>
          </p:cNvSpPr>
          <p:nvPr>
            <p:ph type="body" idx="1"/>
          </p:nvPr>
        </p:nvSpPr>
        <p:spPr>
          <a:xfrm>
            <a:off x="519113" y="1713800"/>
            <a:ext cx="11149012" cy="2979277"/>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64922352"/>
      </p:ext>
    </p:extLst>
  </p:cSld>
  <p:clrMap bg1="lt1" tx1="dk1" bg2="lt2" tx2="dk2" accent1="accent1" accent2="accent2" accent3="accent3" accent4="accent4" accent5="accent5" accent6="accent6" hlink="hlink" folHlink="folHlink"/>
  <p:sldLayoutIdLst>
    <p:sldLayoutId id="2147483731" r:id="rId1"/>
    <p:sldLayoutId id="2147483756" r:id="rId2"/>
    <p:sldLayoutId id="2147483758" r:id="rId3"/>
    <p:sldLayoutId id="2147483732" r:id="rId4"/>
    <p:sldLayoutId id="2147483759" r:id="rId5"/>
    <p:sldLayoutId id="2147483772" r:id="rId6"/>
    <p:sldLayoutId id="2147483768" r:id="rId7"/>
    <p:sldLayoutId id="2147483771" r:id="rId8"/>
  </p:sldLayoutIdLst>
  <p:transition>
    <p:fade/>
  </p:transition>
  <p:txStyles>
    <p:titleStyle>
      <a:lvl1pPr algn="l" defTabSz="914363" rtl="0" eaLnBrk="1" latinLnBrk="0" hangingPunct="1">
        <a:lnSpc>
          <a:spcPct val="90000"/>
        </a:lnSpc>
        <a:spcBef>
          <a:spcPct val="0"/>
        </a:spcBef>
        <a:buNone/>
        <a:defRPr lang="en-US" sz="5400" b="0" kern="1200" cap="none" spc="-100" baseline="0" dirty="0" smtClean="0">
          <a:ln w="3175">
            <a:noFill/>
          </a:ln>
          <a:solidFill>
            <a:schemeClr val="bg1"/>
          </a:soli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Clr>
          <a:srgbClr val="92D050"/>
        </a:buClr>
        <a:buSzPct val="120000"/>
        <a:buFont typeface="Arial" pitchFamily="34" charset="0"/>
        <a:buChar char="•"/>
        <a:defRPr sz="4400" kern="1200">
          <a:solidFill>
            <a:schemeClr val="bg1"/>
          </a:solidFill>
          <a:latin typeface="+mn-lt"/>
          <a:ea typeface="+mn-ea"/>
          <a:cs typeface="+mn-cs"/>
        </a:defRPr>
      </a:lvl1pPr>
      <a:lvl2pPr marL="855663" indent="-395288" algn="l" defTabSz="914363" rtl="0" eaLnBrk="1" latinLnBrk="0" hangingPunct="1">
        <a:lnSpc>
          <a:spcPct val="90000"/>
        </a:lnSpc>
        <a:spcBef>
          <a:spcPct val="20000"/>
        </a:spcBef>
        <a:buClr>
          <a:srgbClr val="92D050"/>
        </a:buClr>
        <a:buSzPct val="120000"/>
        <a:buFont typeface="Arial" pitchFamily="34" charset="0"/>
        <a:buChar char="•"/>
        <a:defRPr sz="4000" kern="120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120000"/>
        <a:buFont typeface="Arial" pitchFamily="34" charset="0"/>
        <a:buChar char="•"/>
        <a:defRPr sz="3600" kern="1200">
          <a:solidFill>
            <a:schemeClr val="bg1"/>
          </a:soli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120000"/>
        <a:buFont typeface="Arial" pitchFamily="34" charset="0"/>
        <a:buChar char="•"/>
        <a:defRPr sz="3200" kern="1200">
          <a:solidFill>
            <a:schemeClr val="bg1"/>
          </a:soli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120000"/>
        <a:buFont typeface="Arial" pitchFamily="34" charset="0"/>
        <a:buChar char="•"/>
        <a:defRPr sz="3200" kern="1200">
          <a:solidFill>
            <a:schemeClr val="bg1"/>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6.emf"/></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6.xml"/><Relationship Id="rId4" Type="http://schemas.openxmlformats.org/officeDocument/2006/relationships/image" Target="../media/image19.tiff"/></Relationships>
</file>

<file path=ppt/slides/_rels/slide21.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1.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6.xml"/><Relationship Id="rId5" Type="http://schemas.openxmlformats.org/officeDocument/2006/relationships/image" Target="../media/image1.png"/><Relationship Id="rId4" Type="http://schemas.openxmlformats.org/officeDocument/2006/relationships/image" Target="../media/image25.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6.tiff"/><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image" Target="../media/image28.tiff"/><Relationship Id="rId1" Type="http://schemas.openxmlformats.org/officeDocument/2006/relationships/slideLayout" Target="../slideLayouts/slideLayout6.xml"/><Relationship Id="rId5" Type="http://schemas.openxmlformats.org/officeDocument/2006/relationships/image" Target="../media/image30.tiff"/><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6.tiff"/></Relationships>
</file>

<file path=ppt/slides/_rels/slide40.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38.emf"/></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44.emf"/></Relationships>
</file>

<file path=ppt/slides/_rels/slide61.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em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35.em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4.xml"/><Relationship Id="rId4" Type="http://schemas.openxmlformats.org/officeDocument/2006/relationships/image" Target="../media/image9.tiff"/></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0.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9113" y="2292439"/>
            <a:ext cx="11279187" cy="1777389"/>
          </a:xfrm>
        </p:spPr>
        <p:txBody>
          <a:bodyPr/>
          <a:lstStyle/>
          <a:p>
            <a:pPr algn="ctr"/>
            <a:r>
              <a:rPr lang="en-US" sz="6000" dirty="0"/>
              <a:t>Real-Time Stream Processing</a:t>
            </a:r>
            <a:br>
              <a:rPr lang="en-US" sz="6000" dirty="0"/>
            </a:br>
            <a:r>
              <a:rPr lang="en-US" sz="6000" dirty="0"/>
              <a:t>in Embedded Systems</a:t>
            </a:r>
          </a:p>
        </p:txBody>
      </p:sp>
      <p:sp>
        <p:nvSpPr>
          <p:cNvPr id="3" name="Text Placeholder 2"/>
          <p:cNvSpPr>
            <a:spLocks noGrp="1"/>
          </p:cNvSpPr>
          <p:nvPr>
            <p:ph type="body" sz="quarter" idx="11"/>
          </p:nvPr>
        </p:nvSpPr>
        <p:spPr>
          <a:xfrm>
            <a:off x="519113" y="5707045"/>
            <a:ext cx="6961187" cy="738664"/>
          </a:xfrm>
        </p:spPr>
        <p:txBody>
          <a:bodyPr/>
          <a:lstStyle/>
          <a:p>
            <a:r>
              <a:rPr lang="en-US" dirty="0"/>
              <a:t>Haitao Mei</a:t>
            </a:r>
          </a:p>
          <a:p>
            <a:r>
              <a:rPr lang="en-US" dirty="0"/>
              <a:t>Supervisors: Prof. Andy Wellings, Dr. Ian Gray</a:t>
            </a:r>
          </a:p>
        </p:txBody>
      </p:sp>
    </p:spTree>
    <p:extLst>
      <p:ext uri="{BB962C8B-B14F-4D97-AF65-F5344CB8AC3E}">
        <p14:creationId xmlns:p14="http://schemas.microsoft.com/office/powerpoint/2010/main" val="29626753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System Overview</a:t>
            </a:r>
          </a:p>
        </p:txBody>
      </p:sp>
      <p:grpSp>
        <p:nvGrpSpPr>
          <p:cNvPr id="3" name="Group 2"/>
          <p:cNvGrpSpPr/>
          <p:nvPr/>
        </p:nvGrpSpPr>
        <p:grpSpPr>
          <a:xfrm>
            <a:off x="2127249" y="1333500"/>
            <a:ext cx="9254332" cy="3049894"/>
            <a:chOff x="232568" y="1282700"/>
            <a:chExt cx="11676340" cy="3848100"/>
          </a:xfrm>
        </p:grpSpPr>
        <p:pic>
          <p:nvPicPr>
            <p:cNvPr id="5" name="Picture 4"/>
            <p:cNvPicPr>
              <a:picLocks noChangeAspect="1"/>
            </p:cNvPicPr>
            <p:nvPr/>
          </p:nvPicPr>
          <p:blipFill>
            <a:blip r:embed="rId3"/>
            <a:stretch>
              <a:fillRect/>
            </a:stretch>
          </p:blipFill>
          <p:spPr>
            <a:xfrm>
              <a:off x="232568" y="1282700"/>
              <a:ext cx="9309100" cy="3848100"/>
            </a:xfrm>
            <a:prstGeom prst="rect">
              <a:avLst/>
            </a:prstGeom>
          </p:spPr>
        </p:pic>
        <p:sp>
          <p:nvSpPr>
            <p:cNvPr id="11" name="TextBox 10"/>
            <p:cNvSpPr txBox="1"/>
            <p:nvPr/>
          </p:nvSpPr>
          <p:spPr>
            <a:xfrm>
              <a:off x="10110787" y="3386951"/>
              <a:ext cx="1798121" cy="553998"/>
            </a:xfrm>
            <a:prstGeom prst="rect">
              <a:avLst/>
            </a:prstGeom>
            <a:noFill/>
          </p:spPr>
          <p:txBody>
            <a:bodyPr wrap="none" lIns="0" tIns="0" rIns="0" bIns="0" rtlCol="0">
              <a:spAutoFit/>
            </a:bodyPr>
            <a:lstStyle/>
            <a:p>
              <a:pPr>
                <a:lnSpc>
                  <a:spcPct val="90000"/>
                </a:lnSpc>
                <a:spcBef>
                  <a:spcPct val="20000"/>
                </a:spcBef>
                <a:buSzPct val="80000"/>
              </a:pPr>
              <a:r>
                <a:rPr lang="en-GB" sz="4000" dirty="0">
                  <a:ln w="0"/>
                  <a:effectLst>
                    <a:outerShdw blurRad="38100" dist="19050" dir="2700000" algn="tl" rotWithShape="0">
                      <a:schemeClr val="dk1">
                        <a:alpha val="40000"/>
                      </a:schemeClr>
                    </a:outerShdw>
                  </a:effectLst>
                </a:rPr>
                <a:t>Optional</a:t>
              </a:r>
            </a:p>
          </p:txBody>
        </p:sp>
        <p:sp>
          <p:nvSpPr>
            <p:cNvPr id="12" name="Right Arrow 11"/>
            <p:cNvSpPr/>
            <p:nvPr/>
          </p:nvSpPr>
          <p:spPr bwMode="auto">
            <a:xfrm rot="10800000">
              <a:off x="9578577" y="3543300"/>
              <a:ext cx="495300" cy="241300"/>
            </a:xfrm>
            <a:prstGeom prst="rightArrow">
              <a:avLst/>
            </a:prstGeom>
            <a:solidFill>
              <a:schemeClr val="tx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grpSp>
      <p:sp>
        <p:nvSpPr>
          <p:cNvPr id="6" name="Text Placeholder 2"/>
          <p:cNvSpPr>
            <a:spLocks noGrp="1"/>
          </p:cNvSpPr>
          <p:nvPr>
            <p:ph type="body" sz="quarter" idx="10"/>
          </p:nvPr>
        </p:nvSpPr>
        <p:spPr>
          <a:xfrm>
            <a:off x="519905" y="4383394"/>
            <a:ext cx="11149013" cy="2396041"/>
          </a:xfrm>
        </p:spPr>
        <p:txBody>
          <a:bodyPr/>
          <a:lstStyle/>
          <a:p>
            <a:r>
              <a:rPr lang="en-US" sz="3600" dirty="0">
                <a:solidFill>
                  <a:schemeClr val="tx1"/>
                </a:solidFill>
                <a:latin typeface="+mn-lt"/>
              </a:rPr>
              <a:t>SPRY:</a:t>
            </a:r>
          </a:p>
          <a:p>
            <a:pPr marL="574675" indent="-571500">
              <a:buFont typeface="Wingdings" charset="2"/>
              <a:buChar char="Ø"/>
            </a:pPr>
            <a:r>
              <a:rPr lang="en-US" sz="2800" dirty="0">
                <a:solidFill>
                  <a:schemeClr val="tx1"/>
                </a:solidFill>
                <a:latin typeface="+mn-lt"/>
              </a:rPr>
              <a:t>Supports a stream processing paradigm for both batched and streaming data sources in real-time</a:t>
            </a:r>
          </a:p>
          <a:p>
            <a:pPr marL="574675" indent="-571500">
              <a:buFont typeface="Wingdings" charset="2"/>
              <a:buChar char="Ø"/>
            </a:pPr>
            <a:r>
              <a:rPr lang="en-US" sz="2800" dirty="0">
                <a:solidFill>
                  <a:schemeClr val="tx1"/>
                </a:solidFill>
                <a:latin typeface="+mn-lt"/>
              </a:rPr>
              <a:t>Preserves the guarantees given to existing real-time tasks</a:t>
            </a:r>
          </a:p>
          <a:p>
            <a:pPr marL="574675" indent="-571500">
              <a:buFont typeface="Wingdings" charset="2"/>
              <a:buChar char="Ø"/>
            </a:pPr>
            <a:r>
              <a:rPr lang="en-US" sz="2800" dirty="0">
                <a:solidFill>
                  <a:schemeClr val="tx1"/>
                </a:solidFill>
                <a:latin typeface="+mn-lt"/>
              </a:rPr>
              <a:t>Targets shared memory multiprocessor platforms</a:t>
            </a:r>
          </a:p>
        </p:txBody>
      </p:sp>
    </p:spTree>
    <p:extLst>
      <p:ext uri="{BB962C8B-B14F-4D97-AF65-F5344CB8AC3E}">
        <p14:creationId xmlns:p14="http://schemas.microsoft.com/office/powerpoint/2010/main" val="186636277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906" y="403200"/>
            <a:ext cx="11149013" cy="747897"/>
          </a:xfrm>
        </p:spPr>
        <p:txBody>
          <a:bodyPr/>
          <a:lstStyle/>
          <a:p>
            <a:r>
              <a:rPr lang="en-US" dirty="0"/>
              <a:t>SPRY Use Case </a:t>
            </a:r>
            <a:r>
              <a:rPr lang="mr-IN" dirty="0"/>
              <a:t>–</a:t>
            </a:r>
            <a:r>
              <a:rPr lang="en-US" dirty="0"/>
              <a:t> Batched Data</a:t>
            </a:r>
          </a:p>
        </p:txBody>
      </p:sp>
      <p:pic>
        <p:nvPicPr>
          <p:cNvPr id="3" name="Picture 2"/>
          <p:cNvPicPr>
            <a:picLocks noChangeAspect="1"/>
          </p:cNvPicPr>
          <p:nvPr/>
        </p:nvPicPr>
        <p:blipFill>
          <a:blip r:embed="rId3"/>
          <a:stretch>
            <a:fillRect/>
          </a:stretch>
        </p:blipFill>
        <p:spPr>
          <a:xfrm>
            <a:off x="2386012" y="2076450"/>
            <a:ext cx="7416800" cy="3111500"/>
          </a:xfrm>
          <a:prstGeom prst="rect">
            <a:avLst/>
          </a:prstGeom>
        </p:spPr>
      </p:pic>
    </p:spTree>
    <p:extLst>
      <p:ext uri="{BB962C8B-B14F-4D97-AF65-F5344CB8AC3E}">
        <p14:creationId xmlns:p14="http://schemas.microsoft.com/office/powerpoint/2010/main" val="123066014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906" y="403200"/>
            <a:ext cx="11149013" cy="747897"/>
          </a:xfrm>
        </p:spPr>
        <p:txBody>
          <a:bodyPr/>
          <a:lstStyle/>
          <a:p>
            <a:r>
              <a:rPr lang="en-US"/>
              <a:t>SPRY Use </a:t>
            </a:r>
            <a:r>
              <a:rPr lang="en-US" dirty="0"/>
              <a:t>Case </a:t>
            </a:r>
            <a:r>
              <a:rPr lang="mr-IN" dirty="0"/>
              <a:t>–</a:t>
            </a:r>
            <a:r>
              <a:rPr lang="en-US" dirty="0"/>
              <a:t> Live Streaming Data</a:t>
            </a:r>
          </a:p>
        </p:txBody>
      </p:sp>
      <p:pic>
        <p:nvPicPr>
          <p:cNvPr id="4" name="Picture 3"/>
          <p:cNvPicPr>
            <a:picLocks noChangeAspect="1"/>
          </p:cNvPicPr>
          <p:nvPr/>
        </p:nvPicPr>
        <p:blipFill>
          <a:blip r:embed="rId3"/>
          <a:stretch>
            <a:fillRect/>
          </a:stretch>
        </p:blipFill>
        <p:spPr>
          <a:xfrm>
            <a:off x="2068512" y="1250950"/>
            <a:ext cx="8051800" cy="4686300"/>
          </a:xfrm>
          <a:prstGeom prst="rect">
            <a:avLst/>
          </a:prstGeom>
        </p:spPr>
      </p:pic>
    </p:spTree>
    <p:extLst>
      <p:ext uri="{BB962C8B-B14F-4D97-AF65-F5344CB8AC3E}">
        <p14:creationId xmlns:p14="http://schemas.microsoft.com/office/powerpoint/2010/main" val="141724405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906" y="403200"/>
            <a:ext cx="11149013" cy="553998"/>
          </a:xfrm>
        </p:spPr>
        <p:txBody>
          <a:bodyPr/>
          <a:lstStyle/>
          <a:p>
            <a:r>
              <a:rPr lang="en-US" sz="4000" dirty="0"/>
              <a:t>Real-Time Data </a:t>
            </a:r>
            <a:r>
              <a:rPr lang="en-GB" sz="4000" dirty="0"/>
              <a:t>Parallel Stream Processing Task Model</a:t>
            </a:r>
          </a:p>
        </p:txBody>
      </p:sp>
      <p:sp>
        <p:nvSpPr>
          <p:cNvPr id="6" name="TextBox 5"/>
          <p:cNvSpPr txBox="1"/>
          <p:nvPr/>
        </p:nvSpPr>
        <p:spPr>
          <a:xfrm>
            <a:off x="539391" y="4377321"/>
            <a:ext cx="7326878" cy="2480679"/>
          </a:xfrm>
          <a:prstGeom prst="rect">
            <a:avLst/>
          </a:prstGeom>
          <a:noFill/>
        </p:spPr>
        <p:txBody>
          <a:bodyPr wrap="none" lIns="0" tIns="0" rIns="0" bIns="0" rtlCol="0">
            <a:spAutoFit/>
          </a:bodyPr>
          <a:lstStyle/>
          <a:p>
            <a:pPr marL="460375" indent="-460375">
              <a:lnSpc>
                <a:spcPct val="90000"/>
              </a:lnSpc>
              <a:spcBef>
                <a:spcPts val="200"/>
              </a:spcBef>
              <a:buSzPct val="80000"/>
              <a:buFont typeface="Arial" panose="020B0604020202020204" pitchFamily="34" charset="0"/>
              <a:buChar char="•"/>
            </a:pPr>
            <a:r>
              <a:rPr lang="en-US" dirty="0"/>
              <a:t>Preemptive Fixed Priority</a:t>
            </a:r>
          </a:p>
          <a:p>
            <a:pPr marL="460375" indent="-460375">
              <a:lnSpc>
                <a:spcPct val="90000"/>
              </a:lnSpc>
              <a:spcBef>
                <a:spcPts val="200"/>
              </a:spcBef>
              <a:buSzPct val="80000"/>
              <a:buFont typeface="Arial" panose="020B0604020202020204" pitchFamily="34" charset="0"/>
              <a:buChar char="•"/>
            </a:pPr>
            <a:r>
              <a:rPr lang="en-US" dirty="0"/>
              <a:t>Fully Partitioned Scheduling</a:t>
            </a:r>
          </a:p>
          <a:p>
            <a:pPr marL="460375" indent="-460375">
              <a:lnSpc>
                <a:spcPct val="90000"/>
              </a:lnSpc>
              <a:spcBef>
                <a:spcPts val="200"/>
              </a:spcBef>
              <a:buSzPct val="80000"/>
              <a:buFont typeface="Arial" panose="020B0604020202020204" pitchFamily="34" charset="0"/>
              <a:buChar char="•"/>
            </a:pPr>
            <a:r>
              <a:rPr lang="en-GB" dirty="0"/>
              <a:t>Sporadic Task Model</a:t>
            </a:r>
          </a:p>
          <a:p>
            <a:pPr marL="460375" indent="-460375">
              <a:lnSpc>
                <a:spcPct val="90000"/>
              </a:lnSpc>
              <a:spcBef>
                <a:spcPts val="200"/>
              </a:spcBef>
              <a:buSzPct val="80000"/>
              <a:buFont typeface="Arial" panose="020B0604020202020204" pitchFamily="34" charset="0"/>
              <a:buChar char="•"/>
            </a:pPr>
            <a:r>
              <a:rPr lang="en-GB" dirty="0"/>
              <a:t>Mixed Hard Real-Time and Soft Real-Time Applications </a:t>
            </a:r>
          </a:p>
          <a:p>
            <a:pPr marL="460375" indent="-460375">
              <a:lnSpc>
                <a:spcPct val="90000"/>
              </a:lnSpc>
              <a:spcBef>
                <a:spcPts val="200"/>
              </a:spcBef>
              <a:buSzPct val="80000"/>
              <a:buFont typeface="Arial" panose="020B0604020202020204" pitchFamily="34" charset="0"/>
              <a:buChar char="•"/>
            </a:pPr>
            <a:r>
              <a:rPr lang="en-GB" dirty="0"/>
              <a:t>Hard and Soft Real-Time Stream Processing Activity </a:t>
            </a:r>
          </a:p>
          <a:p>
            <a:pPr marL="460375" indent="-460375">
              <a:lnSpc>
                <a:spcPct val="90000"/>
              </a:lnSpc>
              <a:spcBef>
                <a:spcPts val="200"/>
              </a:spcBef>
              <a:buSzPct val="80000"/>
              <a:buFont typeface="Arial" panose="020B0604020202020204" pitchFamily="34" charset="0"/>
              <a:buChar char="•"/>
            </a:pPr>
            <a:r>
              <a:rPr lang="en-GB" dirty="0"/>
              <a:t>Sporadic Live Streaming Data</a:t>
            </a:r>
          </a:p>
          <a:p>
            <a:pPr marL="460375" indent="-460375">
              <a:lnSpc>
                <a:spcPct val="90000"/>
              </a:lnSpc>
              <a:spcBef>
                <a:spcPts val="200"/>
              </a:spcBef>
              <a:buSzPct val="80000"/>
              <a:buFont typeface="Arial" panose="020B0604020202020204" pitchFamily="34" charset="0"/>
              <a:buChar char="•"/>
            </a:pPr>
            <a:r>
              <a:rPr lang="en-GB" dirty="0"/>
              <a:t>Multiple Simultaneous Streaming Workloads</a:t>
            </a:r>
          </a:p>
        </p:txBody>
      </p:sp>
      <p:pic>
        <p:nvPicPr>
          <p:cNvPr id="3" name="Picture 2"/>
          <p:cNvPicPr>
            <a:picLocks noChangeAspect="1"/>
          </p:cNvPicPr>
          <p:nvPr/>
        </p:nvPicPr>
        <p:blipFill>
          <a:blip r:embed="rId3"/>
          <a:stretch>
            <a:fillRect/>
          </a:stretch>
        </p:blipFill>
        <p:spPr>
          <a:xfrm>
            <a:off x="1874043" y="1186872"/>
            <a:ext cx="8440738" cy="3243681"/>
          </a:xfrm>
          <a:prstGeom prst="rect">
            <a:avLst/>
          </a:prstGeom>
        </p:spPr>
      </p:pic>
    </p:spTree>
    <p:extLst>
      <p:ext uri="{BB962C8B-B14F-4D97-AF65-F5344CB8AC3E}">
        <p14:creationId xmlns:p14="http://schemas.microsoft.com/office/powerpoint/2010/main" val="78518659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402776"/>
            <a:ext cx="11149013" cy="747897"/>
          </a:xfrm>
        </p:spPr>
        <p:txBody>
          <a:bodyPr/>
          <a:lstStyle/>
          <a:p>
            <a:r>
              <a:rPr lang="en-US" dirty="0"/>
              <a:t>SPRY </a:t>
            </a:r>
            <a:r>
              <a:rPr lang="mr-IN" dirty="0"/>
              <a:t>–</a:t>
            </a:r>
            <a:r>
              <a:rPr lang="en-US" dirty="0"/>
              <a:t> </a:t>
            </a:r>
            <a:r>
              <a:rPr lang="en-US" sz="4000" dirty="0"/>
              <a:t>Execution-Time Servers &amp; Static Data Allocation</a:t>
            </a:r>
            <a:endParaRPr lang="en-US" dirty="0"/>
          </a:p>
        </p:txBody>
      </p:sp>
      <p:sp>
        <p:nvSpPr>
          <p:cNvPr id="3" name="Text Placeholder 2"/>
          <p:cNvSpPr>
            <a:spLocks noGrp="1"/>
          </p:cNvSpPr>
          <p:nvPr>
            <p:ph type="body" sz="quarter" idx="10"/>
          </p:nvPr>
        </p:nvSpPr>
        <p:spPr>
          <a:xfrm>
            <a:off x="519112" y="1370525"/>
            <a:ext cx="11149013" cy="3382464"/>
          </a:xfrm>
        </p:spPr>
        <p:txBody>
          <a:bodyPr/>
          <a:lstStyle/>
          <a:p>
            <a:pPr marL="574675" indent="-571500">
              <a:spcAft>
                <a:spcPts val="600"/>
              </a:spcAft>
              <a:buFont typeface="Arial" charset="0"/>
              <a:buChar char="•"/>
            </a:pPr>
            <a:r>
              <a:rPr lang="en-US" sz="3200" dirty="0"/>
              <a:t>Typically stream processing is computationally intensive</a:t>
            </a:r>
          </a:p>
          <a:p>
            <a:pPr marL="574675" indent="-571500">
              <a:spcAft>
                <a:spcPts val="600"/>
              </a:spcAft>
              <a:buFont typeface="Arial" charset="0"/>
              <a:buChar char="•"/>
            </a:pPr>
            <a:r>
              <a:rPr lang="en-US" sz="3200" dirty="0"/>
              <a:t>Soft streaming might request unbounded CPU times</a:t>
            </a:r>
          </a:p>
          <a:p>
            <a:pPr marL="1830388" lvl="2" indent="-571500">
              <a:spcAft>
                <a:spcPts val="600"/>
              </a:spcAft>
              <a:buFont typeface="Arial" charset="0"/>
              <a:buChar char="•"/>
            </a:pPr>
            <a:r>
              <a:rPr lang="en-US" sz="2800" dirty="0"/>
              <a:t>Running it at the lowest priority -&gt; bad response times</a:t>
            </a:r>
          </a:p>
          <a:p>
            <a:pPr marL="1830388" lvl="2" indent="-571500">
              <a:spcAft>
                <a:spcPts val="600"/>
              </a:spcAft>
              <a:buFont typeface="Arial" charset="0"/>
              <a:buChar char="•"/>
            </a:pPr>
            <a:r>
              <a:rPr lang="en-US" sz="2800" dirty="0"/>
              <a:t>Running it at too high a priority -&gt; cause critical activities to miss their deadlines</a:t>
            </a:r>
          </a:p>
          <a:p>
            <a:pPr>
              <a:spcBef>
                <a:spcPts val="600"/>
              </a:spcBef>
              <a:spcAft>
                <a:spcPts val="300"/>
              </a:spcAft>
            </a:pPr>
            <a:r>
              <a:rPr lang="en-US" sz="2800" dirty="0"/>
              <a:t>Servers are typically used to support computationally intensive soft real-time tasks to give them good response times but bound their impact on hard real-time tasks</a:t>
            </a:r>
          </a:p>
        </p:txBody>
      </p:sp>
      <p:sp>
        <p:nvSpPr>
          <p:cNvPr id="5" name="Text Placeholder 2">
            <a:extLst>
              <a:ext uri="{FF2B5EF4-FFF2-40B4-BE49-F238E27FC236}">
                <a16:creationId xmlns:a16="http://schemas.microsoft.com/office/drawing/2014/main" id="{DA374F1B-41C3-3D47-9D5C-A01E3EF80948}"/>
              </a:ext>
            </a:extLst>
          </p:cNvPr>
          <p:cNvSpPr txBox="1">
            <a:spLocks/>
          </p:cNvSpPr>
          <p:nvPr/>
        </p:nvSpPr>
        <p:spPr>
          <a:xfrm>
            <a:off x="519112" y="4987316"/>
            <a:ext cx="11149013" cy="1979003"/>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4000" kern="1200" spc="-100" baseline="0">
                <a:solidFill>
                  <a:schemeClr val="bg1"/>
                </a:solidFill>
                <a:latin typeface="Segoe UI Light" pitchFamily="34" charset="0"/>
                <a:ea typeface="+mn-ea"/>
                <a:cs typeface="+mn-cs"/>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000" kern="1200" spc="-50" baseline="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80000"/>
              <a:buFontTx/>
              <a:buBlip>
                <a:blip r:embed="rId2"/>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60375" indent="-457200">
              <a:spcAft>
                <a:spcPts val="600"/>
              </a:spcAft>
              <a:buFont typeface="Arial" panose="020B0604020202020204" pitchFamily="34" charset="0"/>
              <a:buChar char="•"/>
            </a:pPr>
            <a:r>
              <a:rPr lang="en-US" sz="3200" dirty="0"/>
              <a:t>Work-stealing make the analysis not tractable</a:t>
            </a:r>
          </a:p>
          <a:p>
            <a:pPr marL="1716088" lvl="2" indent="-457200">
              <a:spcAft>
                <a:spcPts val="600"/>
              </a:spcAft>
              <a:buFont typeface="Arial" panose="020B0604020202020204" pitchFamily="34" charset="0"/>
              <a:buChar char="•"/>
            </a:pPr>
            <a:r>
              <a:rPr lang="en-US" sz="2800" dirty="0"/>
              <a:t>Static Data Pre-allocation allows user to perform a sufficient worst-case response time analysis (RTA) </a:t>
            </a:r>
          </a:p>
          <a:p>
            <a:pPr>
              <a:spcBef>
                <a:spcPts val="600"/>
              </a:spcBef>
              <a:spcAft>
                <a:spcPts val="300"/>
              </a:spcAft>
            </a:pPr>
            <a:endParaRPr lang="en-US" sz="3200" dirty="0"/>
          </a:p>
        </p:txBody>
      </p:sp>
    </p:spTree>
    <p:extLst>
      <p:ext uri="{BB962C8B-B14F-4D97-AF65-F5344CB8AC3E}">
        <p14:creationId xmlns:p14="http://schemas.microsoft.com/office/powerpoint/2010/main" val="13535354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C1A486-71D1-DE40-B298-30C5BEDE0353}"/>
              </a:ext>
            </a:extLst>
          </p:cNvPr>
          <p:cNvSpPr>
            <a:spLocks noGrp="1"/>
          </p:cNvSpPr>
          <p:nvPr>
            <p:ph type="title"/>
          </p:nvPr>
        </p:nvSpPr>
        <p:spPr/>
        <p:txBody>
          <a:bodyPr/>
          <a:lstStyle/>
          <a:p>
            <a:r>
              <a:rPr lang="en-GB" dirty="0"/>
              <a:t>Execution Time Server</a:t>
            </a:r>
          </a:p>
        </p:txBody>
      </p:sp>
      <p:sp>
        <p:nvSpPr>
          <p:cNvPr id="7" name="Rectangle 6">
            <a:extLst>
              <a:ext uri="{FF2B5EF4-FFF2-40B4-BE49-F238E27FC236}">
                <a16:creationId xmlns:a16="http://schemas.microsoft.com/office/drawing/2014/main" id="{9B81980B-DE5F-8A48-9F01-CDC709803AB1}"/>
              </a:ext>
            </a:extLst>
          </p:cNvPr>
          <p:cNvSpPr/>
          <p:nvPr/>
        </p:nvSpPr>
        <p:spPr>
          <a:xfrm>
            <a:off x="6070040" y="2575277"/>
            <a:ext cx="699666" cy="324000"/>
          </a:xfrm>
          <a:prstGeom prst="rect">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sp>
        <p:nvSpPr>
          <p:cNvPr id="8" name="Rectangle 7">
            <a:extLst>
              <a:ext uri="{FF2B5EF4-FFF2-40B4-BE49-F238E27FC236}">
                <a16:creationId xmlns:a16="http://schemas.microsoft.com/office/drawing/2014/main" id="{119D356A-278A-1C47-8B76-5EF0465507B9}"/>
              </a:ext>
            </a:extLst>
          </p:cNvPr>
          <p:cNvSpPr/>
          <p:nvPr/>
        </p:nvSpPr>
        <p:spPr>
          <a:xfrm>
            <a:off x="3552857" y="2238694"/>
            <a:ext cx="1015087" cy="324000"/>
          </a:xfrm>
          <a:prstGeom prst="rect">
            <a:avLst/>
          </a:prstGeom>
          <a:pattFill prst="ltUpDiag">
            <a:fgClr>
              <a:schemeClr val="tx1"/>
            </a:fgClr>
            <a:bgClr>
              <a:schemeClr val="bg2"/>
            </a:bgClr>
          </a:patt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sp>
        <p:nvSpPr>
          <p:cNvPr id="11" name="Rectangle 10">
            <a:extLst>
              <a:ext uri="{FF2B5EF4-FFF2-40B4-BE49-F238E27FC236}">
                <a16:creationId xmlns:a16="http://schemas.microsoft.com/office/drawing/2014/main" id="{F08499FA-4D50-6541-96E9-2217A01DB132}"/>
              </a:ext>
            </a:extLst>
          </p:cNvPr>
          <p:cNvSpPr/>
          <p:nvPr/>
        </p:nvSpPr>
        <p:spPr>
          <a:xfrm>
            <a:off x="4568517" y="2573746"/>
            <a:ext cx="326322" cy="324000"/>
          </a:xfrm>
          <a:prstGeom prst="rect">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cxnSp>
        <p:nvCxnSpPr>
          <p:cNvPr id="13" name="Straight Connector 12">
            <a:extLst>
              <a:ext uri="{FF2B5EF4-FFF2-40B4-BE49-F238E27FC236}">
                <a16:creationId xmlns:a16="http://schemas.microsoft.com/office/drawing/2014/main" id="{0DED9FA3-83AD-894F-A13F-B769BA7A2388}"/>
              </a:ext>
            </a:extLst>
          </p:cNvPr>
          <p:cNvCxnSpPr/>
          <p:nvPr/>
        </p:nvCxnSpPr>
        <p:spPr>
          <a:xfrm flipV="1">
            <a:off x="3190040" y="2077650"/>
            <a:ext cx="0" cy="828000"/>
          </a:xfrm>
          <a:prstGeom prst="line">
            <a:avLst/>
          </a:prstGeom>
          <a:ln w="6350">
            <a:tailEnd type="triangle"/>
          </a:ln>
        </p:spPr>
        <p:style>
          <a:lnRef idx="3">
            <a:schemeClr val="dk1"/>
          </a:lnRef>
          <a:fillRef idx="0">
            <a:schemeClr val="dk1"/>
          </a:fillRef>
          <a:effectRef idx="2">
            <a:schemeClr val="dk1"/>
          </a:effectRef>
          <a:fontRef idx="minor">
            <a:schemeClr val="tx1"/>
          </a:fontRef>
        </p:style>
      </p:cxnSp>
      <p:cxnSp>
        <p:nvCxnSpPr>
          <p:cNvPr id="14" name="Straight Connector 13">
            <a:extLst>
              <a:ext uri="{FF2B5EF4-FFF2-40B4-BE49-F238E27FC236}">
                <a16:creationId xmlns:a16="http://schemas.microsoft.com/office/drawing/2014/main" id="{3C629B1D-B5D7-124E-A1E9-D25669EEFCB8}"/>
              </a:ext>
            </a:extLst>
          </p:cNvPr>
          <p:cNvCxnSpPr/>
          <p:nvPr/>
        </p:nvCxnSpPr>
        <p:spPr>
          <a:xfrm flipV="1">
            <a:off x="6070040" y="2077650"/>
            <a:ext cx="0" cy="828000"/>
          </a:xfrm>
          <a:prstGeom prst="line">
            <a:avLst/>
          </a:prstGeom>
          <a:ln w="6350">
            <a:tailEnd type="triangle"/>
          </a:ln>
        </p:spPr>
        <p:style>
          <a:lnRef idx="3">
            <a:schemeClr val="dk1"/>
          </a:lnRef>
          <a:fillRef idx="0">
            <a:schemeClr val="dk1"/>
          </a:fillRef>
          <a:effectRef idx="2">
            <a:schemeClr val="dk1"/>
          </a:effectRef>
          <a:fontRef idx="minor">
            <a:schemeClr val="tx1"/>
          </a:fontRef>
        </p:style>
      </p:cxnSp>
      <p:cxnSp>
        <p:nvCxnSpPr>
          <p:cNvPr id="15" name="Straight Connector 14">
            <a:extLst>
              <a:ext uri="{FF2B5EF4-FFF2-40B4-BE49-F238E27FC236}">
                <a16:creationId xmlns:a16="http://schemas.microsoft.com/office/drawing/2014/main" id="{D437D2F5-A301-F444-992B-3BC2356674E5}"/>
              </a:ext>
            </a:extLst>
          </p:cNvPr>
          <p:cNvCxnSpPr/>
          <p:nvPr/>
        </p:nvCxnSpPr>
        <p:spPr>
          <a:xfrm flipV="1">
            <a:off x="9040191" y="2076203"/>
            <a:ext cx="0" cy="828000"/>
          </a:xfrm>
          <a:prstGeom prst="line">
            <a:avLst/>
          </a:prstGeom>
          <a:ln w="6350">
            <a:tailEnd type="triangle"/>
          </a:ln>
        </p:spPr>
        <p:style>
          <a:lnRef idx="3">
            <a:schemeClr val="dk1"/>
          </a:lnRef>
          <a:fillRef idx="0">
            <a:schemeClr val="dk1"/>
          </a:fillRef>
          <a:effectRef idx="2">
            <a:schemeClr val="dk1"/>
          </a:effectRef>
          <a:fontRef idx="minor">
            <a:schemeClr val="tx1"/>
          </a:fontRef>
        </p:style>
      </p:cxnSp>
      <p:cxnSp>
        <p:nvCxnSpPr>
          <p:cNvPr id="18" name="Straight Connector 17">
            <a:extLst>
              <a:ext uri="{FF2B5EF4-FFF2-40B4-BE49-F238E27FC236}">
                <a16:creationId xmlns:a16="http://schemas.microsoft.com/office/drawing/2014/main" id="{A325177F-FFC6-C94D-8137-B54196606722}"/>
              </a:ext>
            </a:extLst>
          </p:cNvPr>
          <p:cNvCxnSpPr>
            <a:cxnSpLocks/>
          </p:cNvCxnSpPr>
          <p:nvPr/>
        </p:nvCxnSpPr>
        <p:spPr>
          <a:xfrm>
            <a:off x="519112" y="2909092"/>
            <a:ext cx="10337778" cy="0"/>
          </a:xfrm>
          <a:prstGeom prst="line">
            <a:avLst/>
          </a:prstGeom>
          <a:ln w="6350">
            <a:tailEnd type="triangle"/>
          </a:ln>
        </p:spPr>
        <p:style>
          <a:lnRef idx="3">
            <a:schemeClr val="dk1"/>
          </a:lnRef>
          <a:fillRef idx="0">
            <a:schemeClr val="dk1"/>
          </a:fillRef>
          <a:effectRef idx="2">
            <a:schemeClr val="dk1"/>
          </a:effectRef>
          <a:fontRef idx="minor">
            <a:schemeClr val="tx1"/>
          </a:fontRef>
        </p:style>
      </p:cxnSp>
      <p:sp>
        <p:nvSpPr>
          <p:cNvPr id="19" name="Rectangle 18">
            <a:extLst>
              <a:ext uri="{FF2B5EF4-FFF2-40B4-BE49-F238E27FC236}">
                <a16:creationId xmlns:a16="http://schemas.microsoft.com/office/drawing/2014/main" id="{9629AE8A-E141-2D4F-B84E-E3CC0B0A5637}"/>
              </a:ext>
            </a:extLst>
          </p:cNvPr>
          <p:cNvSpPr/>
          <p:nvPr/>
        </p:nvSpPr>
        <p:spPr>
          <a:xfrm>
            <a:off x="3191067" y="2575277"/>
            <a:ext cx="372317" cy="324000"/>
          </a:xfrm>
          <a:prstGeom prst="rect">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cxnSp>
        <p:nvCxnSpPr>
          <p:cNvPr id="26" name="Straight Connector 25">
            <a:extLst>
              <a:ext uri="{FF2B5EF4-FFF2-40B4-BE49-F238E27FC236}">
                <a16:creationId xmlns:a16="http://schemas.microsoft.com/office/drawing/2014/main" id="{EE83F7E3-6236-DA44-86A9-FFCC4CAC28CD}"/>
              </a:ext>
            </a:extLst>
          </p:cNvPr>
          <p:cNvCxnSpPr>
            <a:cxnSpLocks/>
          </p:cNvCxnSpPr>
          <p:nvPr/>
        </p:nvCxnSpPr>
        <p:spPr>
          <a:xfrm flipV="1">
            <a:off x="7182261" y="2093592"/>
            <a:ext cx="0" cy="828000"/>
          </a:xfrm>
          <a:prstGeom prst="line">
            <a:avLst/>
          </a:prstGeom>
          <a:ln w="28575">
            <a:solidFill>
              <a:srgbClr val="C00000"/>
            </a:solidFill>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35" name="Straight Connector 34">
            <a:extLst>
              <a:ext uri="{FF2B5EF4-FFF2-40B4-BE49-F238E27FC236}">
                <a16:creationId xmlns:a16="http://schemas.microsoft.com/office/drawing/2014/main" id="{A60FF7D1-E4E1-B744-B6AE-1734AD59FD79}"/>
              </a:ext>
            </a:extLst>
          </p:cNvPr>
          <p:cNvCxnSpPr>
            <a:cxnSpLocks/>
          </p:cNvCxnSpPr>
          <p:nvPr/>
        </p:nvCxnSpPr>
        <p:spPr>
          <a:xfrm flipV="1">
            <a:off x="4265867" y="2093592"/>
            <a:ext cx="0" cy="828000"/>
          </a:xfrm>
          <a:prstGeom prst="line">
            <a:avLst/>
          </a:prstGeom>
          <a:ln w="28575">
            <a:solidFill>
              <a:srgbClr val="C00000"/>
            </a:solidFill>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36" name="Straight Connector 35">
            <a:extLst>
              <a:ext uri="{FF2B5EF4-FFF2-40B4-BE49-F238E27FC236}">
                <a16:creationId xmlns:a16="http://schemas.microsoft.com/office/drawing/2014/main" id="{85BDCEAB-5CE6-5E48-9340-10B956F1C8D9}"/>
              </a:ext>
            </a:extLst>
          </p:cNvPr>
          <p:cNvCxnSpPr/>
          <p:nvPr/>
        </p:nvCxnSpPr>
        <p:spPr>
          <a:xfrm flipV="1">
            <a:off x="521966" y="2076203"/>
            <a:ext cx="0" cy="828000"/>
          </a:xfrm>
          <a:prstGeom prst="line">
            <a:avLst/>
          </a:prstGeom>
          <a:ln w="6350">
            <a:tailEnd type="triangle"/>
          </a:ln>
        </p:spPr>
        <p:style>
          <a:lnRef idx="3">
            <a:schemeClr val="dk1"/>
          </a:lnRef>
          <a:fillRef idx="0">
            <a:schemeClr val="dk1"/>
          </a:fillRef>
          <a:effectRef idx="2">
            <a:schemeClr val="dk1"/>
          </a:effectRef>
          <a:fontRef idx="minor">
            <a:schemeClr val="tx1"/>
          </a:fontRef>
        </p:style>
      </p:cxnSp>
      <p:cxnSp>
        <p:nvCxnSpPr>
          <p:cNvPr id="37" name="Straight Connector 36">
            <a:extLst>
              <a:ext uri="{FF2B5EF4-FFF2-40B4-BE49-F238E27FC236}">
                <a16:creationId xmlns:a16="http://schemas.microsoft.com/office/drawing/2014/main" id="{B478297C-C2A2-4741-B079-FED84F2735F3}"/>
              </a:ext>
            </a:extLst>
          </p:cNvPr>
          <p:cNvCxnSpPr>
            <a:cxnSpLocks/>
          </p:cNvCxnSpPr>
          <p:nvPr/>
        </p:nvCxnSpPr>
        <p:spPr>
          <a:xfrm flipV="1">
            <a:off x="1597793" y="2092145"/>
            <a:ext cx="0" cy="828000"/>
          </a:xfrm>
          <a:prstGeom prst="line">
            <a:avLst/>
          </a:prstGeom>
          <a:ln w="28575">
            <a:solidFill>
              <a:srgbClr val="C00000"/>
            </a:solidFill>
            <a:headEnd type="none" w="med" len="med"/>
            <a:tailEnd type="none" w="med" len="med"/>
          </a:ln>
        </p:spPr>
        <p:style>
          <a:lnRef idx="3">
            <a:schemeClr val="dk1"/>
          </a:lnRef>
          <a:fillRef idx="0">
            <a:schemeClr val="dk1"/>
          </a:fillRef>
          <a:effectRef idx="2">
            <a:schemeClr val="dk1"/>
          </a:effectRef>
          <a:fontRef idx="minor">
            <a:schemeClr val="tx1"/>
          </a:fontRef>
        </p:style>
      </p:cxnSp>
      <p:sp>
        <p:nvSpPr>
          <p:cNvPr id="45" name="Rectangle 44">
            <a:extLst>
              <a:ext uri="{FF2B5EF4-FFF2-40B4-BE49-F238E27FC236}">
                <a16:creationId xmlns:a16="http://schemas.microsoft.com/office/drawing/2014/main" id="{108DED61-A6D4-CD49-BE98-D80C48D40AD6}"/>
              </a:ext>
            </a:extLst>
          </p:cNvPr>
          <p:cNvSpPr/>
          <p:nvPr/>
        </p:nvSpPr>
        <p:spPr>
          <a:xfrm>
            <a:off x="535312" y="2597676"/>
            <a:ext cx="699666" cy="324000"/>
          </a:xfrm>
          <a:prstGeom prst="rect">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sp>
        <p:nvSpPr>
          <p:cNvPr id="47" name="Rectangle 46">
            <a:extLst>
              <a:ext uri="{FF2B5EF4-FFF2-40B4-BE49-F238E27FC236}">
                <a16:creationId xmlns:a16="http://schemas.microsoft.com/office/drawing/2014/main" id="{866B3F41-437E-BE42-A5FF-C604F43728AA}"/>
              </a:ext>
            </a:extLst>
          </p:cNvPr>
          <p:cNvSpPr/>
          <p:nvPr/>
        </p:nvSpPr>
        <p:spPr>
          <a:xfrm>
            <a:off x="6457974" y="5053994"/>
            <a:ext cx="699666" cy="324000"/>
          </a:xfrm>
          <a:prstGeom prst="rect">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sp>
        <p:nvSpPr>
          <p:cNvPr id="48" name="Rectangle 47">
            <a:extLst>
              <a:ext uri="{FF2B5EF4-FFF2-40B4-BE49-F238E27FC236}">
                <a16:creationId xmlns:a16="http://schemas.microsoft.com/office/drawing/2014/main" id="{FC5480EA-104B-0647-A1ED-1CF26CA08C3A}"/>
              </a:ext>
            </a:extLst>
          </p:cNvPr>
          <p:cNvSpPr/>
          <p:nvPr/>
        </p:nvSpPr>
        <p:spPr>
          <a:xfrm>
            <a:off x="3578228" y="4744848"/>
            <a:ext cx="361318" cy="324000"/>
          </a:xfrm>
          <a:prstGeom prst="rect">
            <a:avLst/>
          </a:prstGeom>
          <a:pattFill prst="ltUpDiag">
            <a:fgClr>
              <a:schemeClr val="tx1"/>
            </a:fgClr>
            <a:bgClr>
              <a:schemeClr val="bg2"/>
            </a:bgClr>
          </a:patt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cxnSp>
        <p:nvCxnSpPr>
          <p:cNvPr id="50" name="Straight Connector 49">
            <a:extLst>
              <a:ext uri="{FF2B5EF4-FFF2-40B4-BE49-F238E27FC236}">
                <a16:creationId xmlns:a16="http://schemas.microsoft.com/office/drawing/2014/main" id="{1BF7EF9E-D961-ED45-8E01-BBA6D1068BF8}"/>
              </a:ext>
            </a:extLst>
          </p:cNvPr>
          <p:cNvCxnSpPr/>
          <p:nvPr/>
        </p:nvCxnSpPr>
        <p:spPr>
          <a:xfrm flipV="1">
            <a:off x="3190040" y="4568951"/>
            <a:ext cx="0" cy="828000"/>
          </a:xfrm>
          <a:prstGeom prst="line">
            <a:avLst/>
          </a:prstGeom>
          <a:ln w="6350">
            <a:tailEnd type="triangle"/>
          </a:ln>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E9F387EE-A3C0-954C-ADC5-F351C76A0D76}"/>
              </a:ext>
            </a:extLst>
          </p:cNvPr>
          <p:cNvCxnSpPr/>
          <p:nvPr/>
        </p:nvCxnSpPr>
        <p:spPr>
          <a:xfrm flipV="1">
            <a:off x="6070040" y="4568951"/>
            <a:ext cx="0" cy="828000"/>
          </a:xfrm>
          <a:prstGeom prst="line">
            <a:avLst/>
          </a:prstGeom>
          <a:ln w="6350">
            <a:tailEnd type="triangle"/>
          </a:ln>
        </p:spPr>
        <p:style>
          <a:lnRef idx="3">
            <a:schemeClr val="dk1"/>
          </a:lnRef>
          <a:fillRef idx="0">
            <a:schemeClr val="dk1"/>
          </a:fillRef>
          <a:effectRef idx="2">
            <a:schemeClr val="dk1"/>
          </a:effectRef>
          <a:fontRef idx="minor">
            <a:schemeClr val="tx1"/>
          </a:fontRef>
        </p:style>
      </p:cxnSp>
      <p:cxnSp>
        <p:nvCxnSpPr>
          <p:cNvPr id="52" name="Straight Connector 51">
            <a:extLst>
              <a:ext uri="{FF2B5EF4-FFF2-40B4-BE49-F238E27FC236}">
                <a16:creationId xmlns:a16="http://schemas.microsoft.com/office/drawing/2014/main" id="{1B6C7EA3-A827-FC4F-977D-AAC0FEB39BC8}"/>
              </a:ext>
            </a:extLst>
          </p:cNvPr>
          <p:cNvCxnSpPr/>
          <p:nvPr/>
        </p:nvCxnSpPr>
        <p:spPr>
          <a:xfrm flipV="1">
            <a:off x="9040191" y="4567504"/>
            <a:ext cx="0" cy="828000"/>
          </a:xfrm>
          <a:prstGeom prst="line">
            <a:avLst/>
          </a:prstGeom>
          <a:ln w="6350">
            <a:tailEnd type="triangle"/>
          </a:ln>
        </p:spPr>
        <p:style>
          <a:lnRef idx="3">
            <a:schemeClr val="dk1"/>
          </a:lnRef>
          <a:fillRef idx="0">
            <a:schemeClr val="dk1"/>
          </a:fillRef>
          <a:effectRef idx="2">
            <a:schemeClr val="dk1"/>
          </a:effectRef>
          <a:fontRef idx="minor">
            <a:schemeClr val="tx1"/>
          </a:fontRef>
        </p:style>
      </p:cxnSp>
      <p:cxnSp>
        <p:nvCxnSpPr>
          <p:cNvPr id="53" name="Straight Connector 52">
            <a:extLst>
              <a:ext uri="{FF2B5EF4-FFF2-40B4-BE49-F238E27FC236}">
                <a16:creationId xmlns:a16="http://schemas.microsoft.com/office/drawing/2014/main" id="{81267AD3-1038-7744-BE7F-838C8CB37F12}"/>
              </a:ext>
            </a:extLst>
          </p:cNvPr>
          <p:cNvCxnSpPr>
            <a:cxnSpLocks/>
          </p:cNvCxnSpPr>
          <p:nvPr/>
        </p:nvCxnSpPr>
        <p:spPr>
          <a:xfrm>
            <a:off x="519112" y="5400393"/>
            <a:ext cx="10337778" cy="0"/>
          </a:xfrm>
          <a:prstGeom prst="line">
            <a:avLst/>
          </a:prstGeom>
          <a:ln w="6350">
            <a:tailEnd type="triangle"/>
          </a:ln>
        </p:spPr>
        <p:style>
          <a:lnRef idx="3">
            <a:schemeClr val="dk1"/>
          </a:lnRef>
          <a:fillRef idx="0">
            <a:schemeClr val="dk1"/>
          </a:fillRef>
          <a:effectRef idx="2">
            <a:schemeClr val="dk1"/>
          </a:effectRef>
          <a:fontRef idx="minor">
            <a:schemeClr val="tx1"/>
          </a:fontRef>
        </p:style>
      </p:cxnSp>
      <p:cxnSp>
        <p:nvCxnSpPr>
          <p:cNvPr id="55" name="Straight Connector 54">
            <a:extLst>
              <a:ext uri="{FF2B5EF4-FFF2-40B4-BE49-F238E27FC236}">
                <a16:creationId xmlns:a16="http://schemas.microsoft.com/office/drawing/2014/main" id="{E6E5CA99-F882-6642-8CFD-4E4541CA4D60}"/>
              </a:ext>
            </a:extLst>
          </p:cNvPr>
          <p:cNvCxnSpPr>
            <a:cxnSpLocks/>
          </p:cNvCxnSpPr>
          <p:nvPr/>
        </p:nvCxnSpPr>
        <p:spPr>
          <a:xfrm flipV="1">
            <a:off x="7182261" y="4584893"/>
            <a:ext cx="0" cy="828000"/>
          </a:xfrm>
          <a:prstGeom prst="line">
            <a:avLst/>
          </a:prstGeom>
          <a:ln w="28575">
            <a:solidFill>
              <a:srgbClr val="C00000"/>
            </a:solidFill>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56" name="Straight Connector 55">
            <a:extLst>
              <a:ext uri="{FF2B5EF4-FFF2-40B4-BE49-F238E27FC236}">
                <a16:creationId xmlns:a16="http://schemas.microsoft.com/office/drawing/2014/main" id="{A37BA258-2552-0B41-9B42-46328F974428}"/>
              </a:ext>
            </a:extLst>
          </p:cNvPr>
          <p:cNvCxnSpPr>
            <a:cxnSpLocks/>
          </p:cNvCxnSpPr>
          <p:nvPr/>
        </p:nvCxnSpPr>
        <p:spPr>
          <a:xfrm flipV="1">
            <a:off x="4265867" y="4584893"/>
            <a:ext cx="0" cy="828000"/>
          </a:xfrm>
          <a:prstGeom prst="line">
            <a:avLst/>
          </a:prstGeom>
          <a:ln w="28575">
            <a:solidFill>
              <a:srgbClr val="C00000"/>
            </a:solidFill>
            <a:headEnd type="none" w="med" len="med"/>
            <a:tailEnd type="none" w="med" len="med"/>
          </a:ln>
        </p:spPr>
        <p:style>
          <a:lnRef idx="3">
            <a:schemeClr val="dk1"/>
          </a:lnRef>
          <a:fillRef idx="0">
            <a:schemeClr val="dk1"/>
          </a:fillRef>
          <a:effectRef idx="2">
            <a:schemeClr val="dk1"/>
          </a:effectRef>
          <a:fontRef idx="minor">
            <a:schemeClr val="tx1"/>
          </a:fontRef>
        </p:style>
      </p:cxnSp>
      <p:cxnSp>
        <p:nvCxnSpPr>
          <p:cNvPr id="57" name="Straight Connector 56">
            <a:extLst>
              <a:ext uri="{FF2B5EF4-FFF2-40B4-BE49-F238E27FC236}">
                <a16:creationId xmlns:a16="http://schemas.microsoft.com/office/drawing/2014/main" id="{D83E7029-1923-5547-A9FE-DCE140C3D2BE}"/>
              </a:ext>
            </a:extLst>
          </p:cNvPr>
          <p:cNvCxnSpPr/>
          <p:nvPr/>
        </p:nvCxnSpPr>
        <p:spPr>
          <a:xfrm flipV="1">
            <a:off x="521966" y="4567504"/>
            <a:ext cx="0" cy="828000"/>
          </a:xfrm>
          <a:prstGeom prst="line">
            <a:avLst/>
          </a:prstGeom>
          <a:ln w="6350">
            <a:tailEnd type="triangle"/>
          </a:ln>
        </p:spPr>
        <p:style>
          <a:lnRef idx="3">
            <a:schemeClr val="dk1"/>
          </a:lnRef>
          <a:fillRef idx="0">
            <a:schemeClr val="dk1"/>
          </a:fillRef>
          <a:effectRef idx="2">
            <a:schemeClr val="dk1"/>
          </a:effectRef>
          <a:fontRef idx="minor">
            <a:schemeClr val="tx1"/>
          </a:fontRef>
        </p:style>
      </p:cxnSp>
      <p:cxnSp>
        <p:nvCxnSpPr>
          <p:cNvPr id="58" name="Straight Connector 57">
            <a:extLst>
              <a:ext uri="{FF2B5EF4-FFF2-40B4-BE49-F238E27FC236}">
                <a16:creationId xmlns:a16="http://schemas.microsoft.com/office/drawing/2014/main" id="{6792AA1C-1CC8-1C40-961C-6C7E2AB486D8}"/>
              </a:ext>
            </a:extLst>
          </p:cNvPr>
          <p:cNvCxnSpPr>
            <a:cxnSpLocks/>
          </p:cNvCxnSpPr>
          <p:nvPr/>
        </p:nvCxnSpPr>
        <p:spPr>
          <a:xfrm flipV="1">
            <a:off x="1597793" y="4583446"/>
            <a:ext cx="0" cy="828000"/>
          </a:xfrm>
          <a:prstGeom prst="line">
            <a:avLst/>
          </a:prstGeom>
          <a:ln w="28575">
            <a:solidFill>
              <a:srgbClr val="C00000"/>
            </a:solidFill>
            <a:headEnd type="none" w="med" len="med"/>
            <a:tailEnd type="none" w="med" len="med"/>
          </a:ln>
        </p:spPr>
        <p:style>
          <a:lnRef idx="3">
            <a:schemeClr val="dk1"/>
          </a:lnRef>
          <a:fillRef idx="0">
            <a:schemeClr val="dk1"/>
          </a:fillRef>
          <a:effectRef idx="2">
            <a:schemeClr val="dk1"/>
          </a:effectRef>
          <a:fontRef idx="minor">
            <a:schemeClr val="tx1"/>
          </a:fontRef>
        </p:style>
      </p:cxnSp>
      <p:sp>
        <p:nvSpPr>
          <p:cNvPr id="59" name="Rectangle 58">
            <a:extLst>
              <a:ext uri="{FF2B5EF4-FFF2-40B4-BE49-F238E27FC236}">
                <a16:creationId xmlns:a16="http://schemas.microsoft.com/office/drawing/2014/main" id="{41CB7E86-5F75-6142-A468-09CAFD0A5542}"/>
              </a:ext>
            </a:extLst>
          </p:cNvPr>
          <p:cNvSpPr/>
          <p:nvPr/>
        </p:nvSpPr>
        <p:spPr>
          <a:xfrm>
            <a:off x="535312" y="5088977"/>
            <a:ext cx="699666" cy="324000"/>
          </a:xfrm>
          <a:prstGeom prst="rect">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sp>
        <p:nvSpPr>
          <p:cNvPr id="62" name="Rectangle 61">
            <a:extLst>
              <a:ext uri="{FF2B5EF4-FFF2-40B4-BE49-F238E27FC236}">
                <a16:creationId xmlns:a16="http://schemas.microsoft.com/office/drawing/2014/main" id="{644176F8-AB03-A34C-9F39-7203914AF42C}"/>
              </a:ext>
            </a:extLst>
          </p:cNvPr>
          <p:cNvSpPr/>
          <p:nvPr/>
        </p:nvSpPr>
        <p:spPr>
          <a:xfrm>
            <a:off x="3939545" y="5086209"/>
            <a:ext cx="326322" cy="324000"/>
          </a:xfrm>
          <a:prstGeom prst="rect">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sp>
        <p:nvSpPr>
          <p:cNvPr id="63" name="Rectangle 62">
            <a:extLst>
              <a:ext uri="{FF2B5EF4-FFF2-40B4-BE49-F238E27FC236}">
                <a16:creationId xmlns:a16="http://schemas.microsoft.com/office/drawing/2014/main" id="{ED7EB620-6BC4-A342-B372-68EEC57E2A77}"/>
              </a:ext>
            </a:extLst>
          </p:cNvPr>
          <p:cNvSpPr/>
          <p:nvPr/>
        </p:nvSpPr>
        <p:spPr>
          <a:xfrm>
            <a:off x="3205910" y="5086209"/>
            <a:ext cx="372317" cy="324000"/>
          </a:xfrm>
          <a:prstGeom prst="rect">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sp>
        <p:nvSpPr>
          <p:cNvPr id="64" name="Rectangle 63">
            <a:extLst>
              <a:ext uri="{FF2B5EF4-FFF2-40B4-BE49-F238E27FC236}">
                <a16:creationId xmlns:a16="http://schemas.microsoft.com/office/drawing/2014/main" id="{BAC066E5-8F61-5149-B6FD-33A28B0AE081}"/>
              </a:ext>
            </a:extLst>
          </p:cNvPr>
          <p:cNvSpPr/>
          <p:nvPr/>
        </p:nvSpPr>
        <p:spPr>
          <a:xfrm>
            <a:off x="6073824" y="4726271"/>
            <a:ext cx="361318" cy="324000"/>
          </a:xfrm>
          <a:prstGeom prst="rect">
            <a:avLst/>
          </a:prstGeom>
          <a:pattFill prst="ltUpDiag">
            <a:fgClr>
              <a:schemeClr val="tx1"/>
            </a:fgClr>
            <a:bgClr>
              <a:schemeClr val="bg2"/>
            </a:bgClr>
          </a:patt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sp>
        <p:nvSpPr>
          <p:cNvPr id="65" name="Rectangle 64">
            <a:extLst>
              <a:ext uri="{FF2B5EF4-FFF2-40B4-BE49-F238E27FC236}">
                <a16:creationId xmlns:a16="http://schemas.microsoft.com/office/drawing/2014/main" id="{47024887-5912-C841-A678-21CD3A805066}"/>
              </a:ext>
            </a:extLst>
          </p:cNvPr>
          <p:cNvSpPr/>
          <p:nvPr/>
        </p:nvSpPr>
        <p:spPr>
          <a:xfrm>
            <a:off x="9444973" y="5079440"/>
            <a:ext cx="699666" cy="324000"/>
          </a:xfrm>
          <a:prstGeom prst="rect">
            <a:avLst/>
          </a:prstGeom>
          <a:solidFill>
            <a:schemeClr val="tx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cxnSp>
        <p:nvCxnSpPr>
          <p:cNvPr id="66" name="Straight Connector 65">
            <a:extLst>
              <a:ext uri="{FF2B5EF4-FFF2-40B4-BE49-F238E27FC236}">
                <a16:creationId xmlns:a16="http://schemas.microsoft.com/office/drawing/2014/main" id="{09A152E5-F6E0-1A4C-8494-C3768A5FB611}"/>
              </a:ext>
            </a:extLst>
          </p:cNvPr>
          <p:cNvCxnSpPr>
            <a:cxnSpLocks/>
          </p:cNvCxnSpPr>
          <p:nvPr/>
        </p:nvCxnSpPr>
        <p:spPr>
          <a:xfrm flipV="1">
            <a:off x="10152468" y="4583446"/>
            <a:ext cx="0" cy="828000"/>
          </a:xfrm>
          <a:prstGeom prst="line">
            <a:avLst/>
          </a:prstGeom>
          <a:ln w="28575">
            <a:solidFill>
              <a:srgbClr val="C00000"/>
            </a:solidFill>
            <a:headEnd type="none" w="med" len="med"/>
            <a:tailEnd type="none" w="med" len="med"/>
          </a:ln>
        </p:spPr>
        <p:style>
          <a:lnRef idx="3">
            <a:schemeClr val="dk1"/>
          </a:lnRef>
          <a:fillRef idx="0">
            <a:schemeClr val="dk1"/>
          </a:fillRef>
          <a:effectRef idx="2">
            <a:schemeClr val="dk1"/>
          </a:effectRef>
          <a:fontRef idx="minor">
            <a:schemeClr val="tx1"/>
          </a:fontRef>
        </p:style>
      </p:cxnSp>
      <p:sp>
        <p:nvSpPr>
          <p:cNvPr id="67" name="Rectangle 66">
            <a:extLst>
              <a:ext uri="{FF2B5EF4-FFF2-40B4-BE49-F238E27FC236}">
                <a16:creationId xmlns:a16="http://schemas.microsoft.com/office/drawing/2014/main" id="{47051571-7C26-9D45-8450-43A82E48D3D6}"/>
              </a:ext>
            </a:extLst>
          </p:cNvPr>
          <p:cNvSpPr/>
          <p:nvPr/>
        </p:nvSpPr>
        <p:spPr>
          <a:xfrm>
            <a:off x="9060823" y="4751717"/>
            <a:ext cx="361318" cy="324000"/>
          </a:xfrm>
          <a:prstGeom prst="rect">
            <a:avLst/>
          </a:prstGeom>
          <a:pattFill prst="ltUpDiag">
            <a:fgClr>
              <a:schemeClr val="tx1"/>
            </a:fgClr>
            <a:bgClr>
              <a:schemeClr val="bg2"/>
            </a:bgClr>
          </a:patt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Times" charset="0"/>
              <a:ea typeface="Times" charset="0"/>
              <a:cs typeface="Times" charset="0"/>
            </a:endParaRPr>
          </a:p>
        </p:txBody>
      </p:sp>
      <p:sp>
        <p:nvSpPr>
          <p:cNvPr id="68" name="TextBox 67">
            <a:extLst>
              <a:ext uri="{FF2B5EF4-FFF2-40B4-BE49-F238E27FC236}">
                <a16:creationId xmlns:a16="http://schemas.microsoft.com/office/drawing/2014/main" id="{A09A6368-0CAB-5F41-8BB4-D02F9AB63448}"/>
              </a:ext>
            </a:extLst>
          </p:cNvPr>
          <p:cNvSpPr txBox="1"/>
          <p:nvPr/>
        </p:nvSpPr>
        <p:spPr>
          <a:xfrm>
            <a:off x="4517213" y="1556182"/>
            <a:ext cx="923330" cy="1007007"/>
          </a:xfrm>
          <a:prstGeom prst="rect">
            <a:avLst/>
          </a:prstGeom>
          <a:noFill/>
        </p:spPr>
        <p:txBody>
          <a:bodyPr wrap="none" lIns="0" tIns="0" rIns="0" bIns="0" rtlCol="0">
            <a:spAutoFit/>
          </a:bodyPr>
          <a:lstStyle/>
          <a:p>
            <a:pPr>
              <a:lnSpc>
                <a:spcPct val="90000"/>
              </a:lnSpc>
              <a:spcBef>
                <a:spcPct val="20000"/>
              </a:spcBef>
              <a:buSzPct val="80000"/>
            </a:pPr>
            <a:r>
              <a:rPr lang="en-GB" sz="7200" dirty="0"/>
              <a:t>☹️</a:t>
            </a:r>
            <a:endParaRPr lang="en-GB" sz="3200" dirty="0"/>
          </a:p>
        </p:txBody>
      </p:sp>
      <p:sp>
        <p:nvSpPr>
          <p:cNvPr id="69" name="TextBox 68">
            <a:extLst>
              <a:ext uri="{FF2B5EF4-FFF2-40B4-BE49-F238E27FC236}">
                <a16:creationId xmlns:a16="http://schemas.microsoft.com/office/drawing/2014/main" id="{A7F9FB23-129B-D040-A149-73F47760E3B7}"/>
              </a:ext>
            </a:extLst>
          </p:cNvPr>
          <p:cNvSpPr txBox="1"/>
          <p:nvPr/>
        </p:nvSpPr>
        <p:spPr>
          <a:xfrm>
            <a:off x="4532548" y="4048689"/>
            <a:ext cx="923330" cy="1007007"/>
          </a:xfrm>
          <a:prstGeom prst="rect">
            <a:avLst/>
          </a:prstGeom>
          <a:noFill/>
        </p:spPr>
        <p:txBody>
          <a:bodyPr wrap="none" lIns="0" tIns="0" rIns="0" bIns="0" rtlCol="0">
            <a:spAutoFit/>
          </a:bodyPr>
          <a:lstStyle/>
          <a:p>
            <a:pPr>
              <a:lnSpc>
                <a:spcPct val="90000"/>
              </a:lnSpc>
              <a:spcBef>
                <a:spcPct val="20000"/>
              </a:spcBef>
              <a:buSzPct val="80000"/>
            </a:pPr>
            <a:r>
              <a:rPr lang="en-GB" sz="7200" dirty="0"/>
              <a:t>😀</a:t>
            </a:r>
            <a:endParaRPr lang="en-GB" sz="3200" dirty="0"/>
          </a:p>
        </p:txBody>
      </p:sp>
    </p:spTree>
    <p:extLst>
      <p:ext uri="{BB962C8B-B14F-4D97-AF65-F5344CB8AC3E}">
        <p14:creationId xmlns:p14="http://schemas.microsoft.com/office/powerpoint/2010/main" val="361756977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3097725"/>
            <a:ext cx="11149013" cy="747897"/>
          </a:xfrm>
        </p:spPr>
        <p:txBody>
          <a:bodyPr/>
          <a:lstStyle/>
          <a:p>
            <a:pPr algn="ctr"/>
            <a:r>
              <a:rPr lang="en-GB" sz="5400" dirty="0"/>
              <a:t>Schedulability Analysis</a:t>
            </a:r>
          </a:p>
        </p:txBody>
      </p:sp>
    </p:spTree>
    <p:extLst>
      <p:ext uri="{BB962C8B-B14F-4D97-AF65-F5344CB8AC3E}">
        <p14:creationId xmlns:p14="http://schemas.microsoft.com/office/powerpoint/2010/main" val="134681891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906" y="403200"/>
            <a:ext cx="11149013" cy="664797"/>
          </a:xfrm>
        </p:spPr>
        <p:txBody>
          <a:bodyPr/>
          <a:lstStyle/>
          <a:p>
            <a:r>
              <a:rPr lang="en-GB" sz="4800" dirty="0"/>
              <a:t>Analysis </a:t>
            </a:r>
            <a:r>
              <a:rPr lang="mr-IN" sz="4800" dirty="0"/>
              <a:t>–</a:t>
            </a:r>
            <a:r>
              <a:rPr lang="en-GB" sz="4800" dirty="0"/>
              <a:t> Parallel Stream Processing Model</a:t>
            </a:r>
          </a:p>
        </p:txBody>
      </p:sp>
      <p:pic>
        <p:nvPicPr>
          <p:cNvPr id="4" name="Picture 3"/>
          <p:cNvPicPr>
            <a:picLocks noChangeAspect="1"/>
          </p:cNvPicPr>
          <p:nvPr/>
        </p:nvPicPr>
        <p:blipFill>
          <a:blip r:embed="rId3"/>
          <a:stretch>
            <a:fillRect/>
          </a:stretch>
        </p:blipFill>
        <p:spPr>
          <a:xfrm>
            <a:off x="1639656" y="2117450"/>
            <a:ext cx="8210670" cy="2825750"/>
          </a:xfrm>
          <a:prstGeom prst="rect">
            <a:avLst/>
          </a:prstGeom>
        </p:spPr>
      </p:pic>
    </p:spTree>
    <p:extLst>
      <p:ext uri="{BB962C8B-B14F-4D97-AF65-F5344CB8AC3E}">
        <p14:creationId xmlns:p14="http://schemas.microsoft.com/office/powerpoint/2010/main" val="126013488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112" y="402776"/>
            <a:ext cx="11149013" cy="623248"/>
          </a:xfrm>
        </p:spPr>
        <p:txBody>
          <a:bodyPr/>
          <a:lstStyle/>
          <a:p>
            <a:r>
              <a:rPr lang="en-GB" sz="4500" dirty="0"/>
              <a:t>Exact Analysis for A Task Executing Under A Server </a:t>
            </a:r>
          </a:p>
        </p:txBody>
      </p:sp>
      <p:sp>
        <p:nvSpPr>
          <p:cNvPr id="5" name="Text Placeholder 4"/>
          <p:cNvSpPr>
            <a:spLocks noGrp="1"/>
          </p:cNvSpPr>
          <p:nvPr>
            <p:ph type="body" sz="quarter" idx="10"/>
          </p:nvPr>
        </p:nvSpPr>
        <p:spPr>
          <a:xfrm>
            <a:off x="519112" y="4080361"/>
            <a:ext cx="11149013" cy="1495794"/>
          </a:xfrm>
        </p:spPr>
        <p:txBody>
          <a:bodyPr/>
          <a:lstStyle/>
          <a:p>
            <a:r>
              <a:rPr lang="en-GB" sz="3600" spc="0" dirty="0">
                <a:ln w="0"/>
                <a:solidFill>
                  <a:schemeClr val="tx1"/>
                </a:solidFill>
                <a:effectLst>
                  <a:outerShdw blurRad="38100" dist="19050" dir="2700000" algn="tl" rotWithShape="0">
                    <a:schemeClr val="dk1">
                      <a:alpha val="40000"/>
                    </a:schemeClr>
                  </a:outerShdw>
                </a:effectLst>
              </a:rPr>
              <a:t>We try to make the stream processing on each processor to be the </a:t>
            </a:r>
            <a:r>
              <a:rPr lang="en-GB" sz="3600" i="1" spc="0" dirty="0">
                <a:ln w="0"/>
                <a:solidFill>
                  <a:schemeClr val="tx1"/>
                </a:solidFill>
                <a:effectLst>
                  <a:outerShdw blurRad="38100" dist="19050" dir="2700000" algn="tl" rotWithShape="0">
                    <a:schemeClr val="dk1">
                      <a:alpha val="40000"/>
                    </a:schemeClr>
                  </a:outerShdw>
                </a:effectLst>
              </a:rPr>
              <a:t>bound</a:t>
            </a:r>
            <a:r>
              <a:rPr lang="en-GB" sz="3600" spc="0" dirty="0">
                <a:ln w="0"/>
                <a:solidFill>
                  <a:schemeClr val="tx1"/>
                </a:solidFill>
                <a:effectLst>
                  <a:outerShdw blurRad="38100" dist="19050" dir="2700000" algn="tl" rotWithShape="0">
                    <a:schemeClr val="dk1">
                      <a:alpha val="40000"/>
                    </a:schemeClr>
                  </a:outerShdw>
                </a:effectLst>
              </a:rPr>
              <a:t> task, in order to enhance task schedulability, and reduce the server capacity requirements</a:t>
            </a:r>
            <a:r>
              <a:rPr lang="en-GB" sz="3600" dirty="0"/>
              <a:t> </a:t>
            </a:r>
            <a:r>
              <a:rPr lang="en-GB" sz="3600" spc="0" dirty="0">
                <a:ln w="0"/>
                <a:solidFill>
                  <a:schemeClr val="tx1"/>
                </a:solidFill>
                <a:effectLst>
                  <a:outerShdw blurRad="38100" dist="19050" dir="2700000" algn="tl" rotWithShape="0">
                    <a:schemeClr val="dk1">
                      <a:alpha val="40000"/>
                    </a:schemeClr>
                  </a:outerShdw>
                </a:effectLst>
              </a:rPr>
              <a:t>[2]</a:t>
            </a:r>
            <a:endParaRPr lang="en-GB" sz="3600" dirty="0"/>
          </a:p>
        </p:txBody>
      </p:sp>
      <p:sp>
        <p:nvSpPr>
          <p:cNvPr id="8" name="Rectangle 7"/>
          <p:cNvSpPr/>
          <p:nvPr/>
        </p:nvSpPr>
        <p:spPr>
          <a:xfrm>
            <a:off x="469105" y="6358404"/>
            <a:ext cx="9144795" cy="400110"/>
          </a:xfrm>
          <a:prstGeom prst="rect">
            <a:avLst/>
          </a:prstGeom>
        </p:spPr>
        <p:txBody>
          <a:bodyPr wrap="square">
            <a:spAutoFit/>
          </a:bodyPr>
          <a:lstStyle/>
          <a:p>
            <a:r>
              <a:rPr lang="en-US" sz="1000" dirty="0">
                <a:solidFill>
                  <a:schemeClr val="bg1"/>
                </a:solidFill>
                <a:latin typeface="CMR8" charset="0"/>
              </a:rPr>
              <a:t>[2] R. Davis and A. Burns. An investigation into server parameter selection for hierarchical fixed priority pre-emptive systems. In </a:t>
            </a:r>
            <a:r>
              <a:rPr lang="en-US" sz="1000" dirty="0">
                <a:solidFill>
                  <a:schemeClr val="bg1"/>
                </a:solidFill>
                <a:latin typeface="CMTI8" charset="0"/>
              </a:rPr>
              <a:t>16th International Conference on Real-Time and Network Systems (RTNS 2008)</a:t>
            </a:r>
            <a:r>
              <a:rPr lang="en-US" sz="1000" dirty="0">
                <a:solidFill>
                  <a:schemeClr val="bg1"/>
                </a:solidFill>
                <a:latin typeface="CMR8" charset="0"/>
              </a:rPr>
              <a:t>, 2008. </a:t>
            </a:r>
            <a:endParaRPr lang="en-US" sz="1000" dirty="0">
              <a:solidFill>
                <a:schemeClr val="bg1"/>
              </a:solidFill>
              <a:effectLst/>
              <a:latin typeface="CMR8" charset="0"/>
            </a:endParaRPr>
          </a:p>
        </p:txBody>
      </p:sp>
      <p:sp>
        <p:nvSpPr>
          <p:cNvPr id="9" name="Text Placeholder 4"/>
          <p:cNvSpPr txBox="1">
            <a:spLocks/>
          </p:cNvSpPr>
          <p:nvPr/>
        </p:nvSpPr>
        <p:spPr>
          <a:xfrm>
            <a:off x="519112" y="1239087"/>
            <a:ext cx="11149013" cy="2557623"/>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4000" kern="1200" spc="-100" baseline="0">
                <a:solidFill>
                  <a:schemeClr val="bg1"/>
                </a:solidFill>
                <a:latin typeface="Segoe UI Light" pitchFamily="34" charset="0"/>
                <a:ea typeface="+mn-ea"/>
                <a:cs typeface="+mn-cs"/>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000" kern="1200" spc="-50" baseline="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80000"/>
              <a:buFontTx/>
              <a:buBlip>
                <a:blip r:embed="rId2"/>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Bound Tasks</a:t>
            </a:r>
          </a:p>
          <a:p>
            <a:pPr marL="460375" indent="-457200">
              <a:buFont typeface="Arial" charset="0"/>
              <a:buChar char="•"/>
            </a:pPr>
            <a:r>
              <a:rPr lang="en-GB" sz="3200" dirty="0"/>
              <a:t>Two activities are bound means one activity's period is an exact multiple of another one’s period, for example, harmonic periods</a:t>
            </a:r>
            <a:endParaRPr lang="en-US" sz="3200" dirty="0"/>
          </a:p>
          <a:p>
            <a:pPr marL="460375" indent="-457200">
              <a:buFont typeface="Arial" charset="0"/>
              <a:buChar char="•"/>
            </a:pPr>
            <a:r>
              <a:rPr lang="en-US" sz="3200" dirty="0"/>
              <a:t>If a task is </a:t>
            </a:r>
            <a:r>
              <a:rPr lang="en-US" sz="3200" i="1" dirty="0"/>
              <a:t>bound</a:t>
            </a:r>
            <a:r>
              <a:rPr lang="en-US" sz="3200" dirty="0"/>
              <a:t> to a server, then each release of the a bound task coincides with each replenishment of the capacity of the server</a:t>
            </a:r>
            <a:endParaRPr lang="en-GB" sz="3200" dirty="0"/>
          </a:p>
        </p:txBody>
      </p:sp>
    </p:spTree>
    <p:extLst>
      <p:ext uri="{BB962C8B-B14F-4D97-AF65-F5344CB8AC3E}">
        <p14:creationId xmlns:p14="http://schemas.microsoft.com/office/powerpoint/2010/main" val="187619421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a:t>Task </a:t>
            </a:r>
            <a:r>
              <a:rPr lang="en-GB" i="1" dirty="0">
                <a:latin typeface="Times" charset="0"/>
                <a:ea typeface="Times" charset="0"/>
                <a:cs typeface="Times" charset="0"/>
              </a:rPr>
              <a:t>i</a:t>
            </a:r>
            <a:r>
              <a:rPr lang="en-GB" dirty="0"/>
              <a:t> ’s Critical Instance Under A Server</a:t>
            </a:r>
          </a:p>
        </p:txBody>
      </p:sp>
      <p:pic>
        <p:nvPicPr>
          <p:cNvPr id="6" name="Picture 5"/>
          <p:cNvPicPr>
            <a:picLocks noChangeAspect="1"/>
          </p:cNvPicPr>
          <p:nvPr/>
        </p:nvPicPr>
        <p:blipFill>
          <a:blip r:embed="rId3"/>
          <a:stretch>
            <a:fillRect/>
          </a:stretch>
        </p:blipFill>
        <p:spPr>
          <a:xfrm>
            <a:off x="3332162" y="4019550"/>
            <a:ext cx="7183438" cy="2483281"/>
          </a:xfrm>
          <a:prstGeom prst="rect">
            <a:avLst/>
          </a:prstGeom>
        </p:spPr>
      </p:pic>
      <p:pic>
        <p:nvPicPr>
          <p:cNvPr id="7" name="Picture 6"/>
          <p:cNvPicPr>
            <a:picLocks noChangeAspect="1"/>
          </p:cNvPicPr>
          <p:nvPr/>
        </p:nvPicPr>
        <p:blipFill>
          <a:blip r:embed="rId4"/>
          <a:stretch>
            <a:fillRect/>
          </a:stretch>
        </p:blipFill>
        <p:spPr>
          <a:xfrm>
            <a:off x="3332162" y="1411447"/>
            <a:ext cx="7016307" cy="2360453"/>
          </a:xfrm>
          <a:prstGeom prst="rect">
            <a:avLst/>
          </a:prstGeom>
        </p:spPr>
      </p:pic>
      <p:sp>
        <p:nvSpPr>
          <p:cNvPr id="8" name="TextBox 7"/>
          <p:cNvSpPr txBox="1"/>
          <p:nvPr/>
        </p:nvSpPr>
        <p:spPr>
          <a:xfrm>
            <a:off x="1027906" y="2314674"/>
            <a:ext cx="1886735" cy="553998"/>
          </a:xfrm>
          <a:prstGeom prst="rect">
            <a:avLst/>
          </a:prstGeom>
          <a:noFill/>
        </p:spPr>
        <p:txBody>
          <a:bodyPr wrap="none" lIns="0" tIns="0" rIns="0" bIns="0" rtlCol="0">
            <a:spAutoFit/>
          </a:bodyPr>
          <a:lstStyle/>
          <a:p>
            <a:pPr>
              <a:lnSpc>
                <a:spcPct val="90000"/>
              </a:lnSpc>
              <a:spcBef>
                <a:spcPct val="20000"/>
              </a:spcBef>
              <a:buSzPct val="80000"/>
            </a:pPr>
            <a:r>
              <a:rPr lang="en-GB" sz="4000" dirty="0">
                <a:ln w="0"/>
                <a:effectLst>
                  <a:outerShdw blurRad="38100" dist="19050" dir="2700000" algn="tl" rotWithShape="0">
                    <a:schemeClr val="dk1">
                      <a:alpha val="40000"/>
                    </a:schemeClr>
                  </a:outerShdw>
                </a:effectLst>
              </a:rPr>
              <a:t>unbound</a:t>
            </a:r>
          </a:p>
        </p:txBody>
      </p:sp>
      <p:sp>
        <p:nvSpPr>
          <p:cNvPr id="9" name="TextBox 8"/>
          <p:cNvSpPr txBox="1"/>
          <p:nvPr/>
        </p:nvSpPr>
        <p:spPr>
          <a:xfrm>
            <a:off x="1027906" y="4984191"/>
            <a:ext cx="1348126" cy="553998"/>
          </a:xfrm>
          <a:prstGeom prst="rect">
            <a:avLst/>
          </a:prstGeom>
          <a:noFill/>
        </p:spPr>
        <p:txBody>
          <a:bodyPr wrap="none" lIns="0" tIns="0" rIns="0" bIns="0" rtlCol="0">
            <a:spAutoFit/>
          </a:bodyPr>
          <a:lstStyle/>
          <a:p>
            <a:pPr>
              <a:lnSpc>
                <a:spcPct val="90000"/>
              </a:lnSpc>
              <a:spcBef>
                <a:spcPct val="20000"/>
              </a:spcBef>
              <a:buSzPct val="80000"/>
            </a:pPr>
            <a:r>
              <a:rPr lang="en-GB" sz="4000" dirty="0">
                <a:ln w="0"/>
                <a:effectLst>
                  <a:outerShdw blurRad="38100" dist="19050" dir="2700000" algn="tl" rotWithShape="0">
                    <a:schemeClr val="dk1">
                      <a:alpha val="40000"/>
                    </a:schemeClr>
                  </a:outerShdw>
                </a:effectLst>
              </a:rPr>
              <a:t>bound</a:t>
            </a:r>
          </a:p>
        </p:txBody>
      </p:sp>
    </p:spTree>
    <p:extLst>
      <p:ext uri="{BB962C8B-B14F-4D97-AF65-F5344CB8AC3E}">
        <p14:creationId xmlns:p14="http://schemas.microsoft.com/office/powerpoint/2010/main" val="74591829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19112" y="1737097"/>
            <a:ext cx="11149013" cy="2042097"/>
          </a:xfrm>
        </p:spPr>
        <p:txBody>
          <a:bodyPr/>
          <a:lstStyle/>
          <a:p>
            <a:pPr marL="574675" indent="-571500">
              <a:spcBef>
                <a:spcPts val="1200"/>
              </a:spcBef>
              <a:buFont typeface="Arial" charset="0"/>
              <a:buChar char="•"/>
            </a:pPr>
            <a:r>
              <a:rPr lang="en-GB" sz="3200" dirty="0">
                <a:solidFill>
                  <a:schemeClr val="bg2">
                    <a:lumMod val="25000"/>
                  </a:schemeClr>
                </a:solidFill>
                <a:latin typeface="+mj-lt"/>
              </a:rPr>
              <a:t>Any system which has to respond to externally generated input within a finite and specified period</a:t>
            </a:r>
          </a:p>
          <a:p>
            <a:pPr marL="574675" indent="-571500">
              <a:spcBef>
                <a:spcPts val="1200"/>
              </a:spcBef>
              <a:buFont typeface="Arial" charset="0"/>
              <a:buChar char="•"/>
            </a:pPr>
            <a:r>
              <a:rPr lang="en-GB" sz="3200" dirty="0">
                <a:solidFill>
                  <a:schemeClr val="bg2">
                    <a:lumMod val="25000"/>
                  </a:schemeClr>
                </a:solidFill>
                <a:latin typeface="+mj-lt"/>
              </a:rPr>
              <a:t>In hard real-time systems, failures might result in the crush of an airplane</a:t>
            </a:r>
          </a:p>
        </p:txBody>
      </p:sp>
      <p:sp>
        <p:nvSpPr>
          <p:cNvPr id="2" name="Title 1"/>
          <p:cNvSpPr>
            <a:spLocks noGrp="1"/>
          </p:cNvSpPr>
          <p:nvPr>
            <p:ph type="title"/>
          </p:nvPr>
        </p:nvSpPr>
        <p:spPr/>
        <p:txBody>
          <a:bodyPr/>
          <a:lstStyle/>
          <a:p>
            <a:r>
              <a:rPr lang="en-US" dirty="0"/>
              <a:t>What is Real-Time Systems</a:t>
            </a:r>
            <a:endParaRPr lang="en-GB" dirty="0"/>
          </a:p>
        </p:txBody>
      </p:sp>
      <p:grpSp>
        <p:nvGrpSpPr>
          <p:cNvPr id="4" name="Group 3">
            <a:extLst>
              <a:ext uri="{FF2B5EF4-FFF2-40B4-BE49-F238E27FC236}">
                <a16:creationId xmlns:a16="http://schemas.microsoft.com/office/drawing/2014/main" id="{8FDF4D52-8E37-944A-8657-32E7072F1171}"/>
              </a:ext>
            </a:extLst>
          </p:cNvPr>
          <p:cNvGrpSpPr/>
          <p:nvPr/>
        </p:nvGrpSpPr>
        <p:grpSpPr>
          <a:xfrm>
            <a:off x="519112" y="4510823"/>
            <a:ext cx="10979520" cy="1854969"/>
            <a:chOff x="519112" y="4510823"/>
            <a:chExt cx="10979520" cy="1854969"/>
          </a:xfrm>
        </p:grpSpPr>
        <p:pic>
          <p:nvPicPr>
            <p:cNvPr id="1034" name="Picture 10" descr="Image result for avionic systems">
              <a:extLst>
                <a:ext uri="{FF2B5EF4-FFF2-40B4-BE49-F238E27FC236}">
                  <a16:creationId xmlns:a16="http://schemas.microsoft.com/office/drawing/2014/main" id="{457B80C6-F963-9945-A268-ADA956D03A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8380" y="4510823"/>
              <a:ext cx="3412388" cy="185455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space station">
              <a:extLst>
                <a:ext uri="{FF2B5EF4-FFF2-40B4-BE49-F238E27FC236}">
                  <a16:creationId xmlns:a16="http://schemas.microsoft.com/office/drawing/2014/main" id="{04497AF5-95B5-F944-BA5A-FB62B84542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9112" y="4510823"/>
              <a:ext cx="2966436" cy="185455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car can bus">
              <a:extLst>
                <a:ext uri="{FF2B5EF4-FFF2-40B4-BE49-F238E27FC236}">
                  <a16:creationId xmlns:a16="http://schemas.microsoft.com/office/drawing/2014/main" id="{1749FFD0-3830-A64B-A2D6-1DCD434C43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4816" y="4510823"/>
              <a:ext cx="3709117" cy="185455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Spirit, MER-A">
              <a:extLst>
                <a:ext uri="{FF2B5EF4-FFF2-40B4-BE49-F238E27FC236}">
                  <a16:creationId xmlns:a16="http://schemas.microsoft.com/office/drawing/2014/main" id="{C86F1DA5-46D7-3748-9B39-85EB32AC9CD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79921" y="4510823"/>
              <a:ext cx="2318711" cy="185496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225146664"/>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Task </a:t>
            </a:r>
            <a:r>
              <a:rPr lang="en-GB" i="1" dirty="0">
                <a:latin typeface="Times" charset="0"/>
                <a:ea typeface="Times" charset="0"/>
                <a:cs typeface="Times" charset="0"/>
              </a:rPr>
              <a:t>i</a:t>
            </a:r>
            <a:r>
              <a:rPr lang="en-GB" dirty="0"/>
              <a:t> ’s Response Time Under A Server </a:t>
            </a:r>
            <a:r>
              <a:rPr lang="en-GB" i="1" dirty="0">
                <a:latin typeface="Times" charset="0"/>
                <a:ea typeface="Times" charset="0"/>
                <a:cs typeface="Times" charset="0"/>
              </a:rPr>
              <a:t>S</a:t>
            </a:r>
            <a:r>
              <a:rPr lang="en-GB" dirty="0"/>
              <a:t> </a:t>
            </a:r>
          </a:p>
        </p:txBody>
      </p:sp>
      <p:sp>
        <p:nvSpPr>
          <p:cNvPr id="6" name="Rectangle 5"/>
          <p:cNvSpPr/>
          <p:nvPr/>
        </p:nvSpPr>
        <p:spPr>
          <a:xfrm>
            <a:off x="7396204" y="3994610"/>
            <a:ext cx="4490995" cy="553998"/>
          </a:xfrm>
          <a:prstGeom prst="rect">
            <a:avLst/>
          </a:prstGeom>
        </p:spPr>
        <p:txBody>
          <a:bodyPr wrap="square">
            <a:spAutoFit/>
          </a:bodyPr>
          <a:lstStyle/>
          <a:p>
            <a:r>
              <a:rPr lang="en-US" sz="1000" dirty="0">
                <a:latin typeface="CMR8" charset="0"/>
              </a:rPr>
              <a:t>Source: R. I. Davis and A. Burns. Hierarchical fixed priority pre-emptive scheduling. In </a:t>
            </a:r>
            <a:r>
              <a:rPr lang="en-US" sz="1000" dirty="0">
                <a:latin typeface="CMTI8" charset="0"/>
              </a:rPr>
              <a:t>26th IEEE International Real-Time Systems Symposium (RTSS’05)</a:t>
            </a:r>
            <a:r>
              <a:rPr lang="en-US" sz="1000" dirty="0">
                <a:latin typeface="CMR8" charset="0"/>
              </a:rPr>
              <a:t>, pages 10–pp. IEEE, 2005 </a:t>
            </a:r>
            <a:endParaRPr lang="en-US" sz="1000" dirty="0">
              <a:effectLst/>
              <a:latin typeface="CMR8" charset="0"/>
            </a:endParaRPr>
          </a:p>
        </p:txBody>
      </p:sp>
      <p:sp>
        <p:nvSpPr>
          <p:cNvPr id="10" name="Rectangle 9"/>
          <p:cNvSpPr/>
          <p:nvPr/>
        </p:nvSpPr>
        <p:spPr>
          <a:xfrm>
            <a:off x="519113" y="3363471"/>
            <a:ext cx="6877090" cy="830997"/>
          </a:xfrm>
          <a:prstGeom prst="rect">
            <a:avLst/>
          </a:prstGeom>
        </p:spPr>
        <p:txBody>
          <a:bodyPr wrap="square">
            <a:spAutoFit/>
          </a:bodyPr>
          <a:lstStyle/>
          <a:p>
            <a:r>
              <a:rPr lang="en-US" dirty="0"/>
              <a:t>The interference received from higher priority activities in the server’s final period </a:t>
            </a:r>
          </a:p>
        </p:txBody>
      </p:sp>
      <p:sp>
        <p:nvSpPr>
          <p:cNvPr id="11" name="Rectangle 10"/>
          <p:cNvSpPr/>
          <p:nvPr/>
        </p:nvSpPr>
        <p:spPr>
          <a:xfrm>
            <a:off x="519112" y="5007365"/>
            <a:ext cx="10910888" cy="830997"/>
          </a:xfrm>
          <a:prstGeom prst="rect">
            <a:avLst/>
          </a:prstGeom>
        </p:spPr>
        <p:txBody>
          <a:bodyPr wrap="square">
            <a:spAutoFit/>
          </a:bodyPr>
          <a:lstStyle/>
          <a:p>
            <a:r>
              <a:rPr lang="en-US" dirty="0"/>
              <a:t>For a periodic/sporadic task, or periodic/sporadic server, </a:t>
            </a:r>
            <a:r>
              <a:rPr lang="en-US" i="1" dirty="0" err="1"/>
              <a:t>J</a:t>
            </a:r>
            <a:r>
              <a:rPr lang="en-US" i="1" baseline="-25000" dirty="0" err="1"/>
              <a:t>j</a:t>
            </a:r>
            <a:r>
              <a:rPr lang="en-US" dirty="0"/>
              <a:t> </a:t>
            </a:r>
            <a:r>
              <a:rPr lang="en-US" baseline="30000" dirty="0"/>
              <a:t>S</a:t>
            </a:r>
            <a:r>
              <a:rPr lang="en-US" dirty="0"/>
              <a:t>= 0. For a deferrable server, </a:t>
            </a:r>
            <a:r>
              <a:rPr lang="en-US" i="1" dirty="0"/>
              <a:t>J</a:t>
            </a:r>
            <a:r>
              <a:rPr lang="en-US" i="1" baseline="-25000" dirty="0"/>
              <a:t>j</a:t>
            </a:r>
            <a:r>
              <a:rPr lang="en-US" dirty="0"/>
              <a:t> </a:t>
            </a:r>
            <a:r>
              <a:rPr lang="en-US" baseline="30000" dirty="0"/>
              <a:t>S</a:t>
            </a:r>
            <a:r>
              <a:rPr lang="en-US" dirty="0"/>
              <a:t>= </a:t>
            </a:r>
            <a:r>
              <a:rPr lang="en-US" i="1" dirty="0"/>
              <a:t>T</a:t>
            </a:r>
            <a:r>
              <a:rPr lang="en-US" i="1" baseline="-25000" dirty="0"/>
              <a:t>j</a:t>
            </a:r>
            <a:r>
              <a:rPr lang="en-US" i="1" dirty="0"/>
              <a:t> − C</a:t>
            </a:r>
            <a:r>
              <a:rPr lang="en-US" i="1" baseline="-25000" dirty="0"/>
              <a:t>j</a:t>
            </a:r>
            <a:r>
              <a:rPr lang="en-US" i="1" dirty="0"/>
              <a:t> </a:t>
            </a:r>
            <a:r>
              <a:rPr lang="en-US" dirty="0"/>
              <a:t>, considering the ‘back-to-back’ hits phenomenon</a:t>
            </a:r>
          </a:p>
        </p:txBody>
      </p:sp>
      <p:sp>
        <p:nvSpPr>
          <p:cNvPr id="13" name="Rectangle 12"/>
          <p:cNvSpPr/>
          <p:nvPr/>
        </p:nvSpPr>
        <p:spPr>
          <a:xfrm>
            <a:off x="519112" y="5936806"/>
            <a:ext cx="10542588" cy="830997"/>
          </a:xfrm>
          <a:prstGeom prst="rect">
            <a:avLst/>
          </a:prstGeom>
        </p:spPr>
        <p:txBody>
          <a:bodyPr wrap="square">
            <a:spAutoFit/>
          </a:bodyPr>
          <a:lstStyle/>
          <a:p>
            <a:r>
              <a:rPr lang="en-US" dirty="0">
                <a:solidFill>
                  <a:srgbClr val="005EA2"/>
                </a:solidFill>
              </a:rPr>
              <a:t>When the current server is bound relative to the higher priority deferrable server, then </a:t>
            </a:r>
            <a:r>
              <a:rPr lang="en-US" i="1" dirty="0" err="1">
                <a:solidFill>
                  <a:srgbClr val="005EA2"/>
                </a:solidFill>
              </a:rPr>
              <a:t>J</a:t>
            </a:r>
            <a:r>
              <a:rPr lang="en-US" i="1" baseline="-25000" dirty="0" err="1">
                <a:solidFill>
                  <a:srgbClr val="005EA2"/>
                </a:solidFill>
              </a:rPr>
              <a:t>j</a:t>
            </a:r>
            <a:r>
              <a:rPr lang="en-US" dirty="0">
                <a:solidFill>
                  <a:srgbClr val="005EA2"/>
                </a:solidFill>
              </a:rPr>
              <a:t> </a:t>
            </a:r>
            <a:r>
              <a:rPr lang="en-US" baseline="30000" dirty="0">
                <a:solidFill>
                  <a:srgbClr val="005EA2"/>
                </a:solidFill>
              </a:rPr>
              <a:t>S</a:t>
            </a:r>
            <a:r>
              <a:rPr lang="en-US" dirty="0">
                <a:solidFill>
                  <a:srgbClr val="005EA2"/>
                </a:solidFill>
              </a:rPr>
              <a:t>= 0, as double hits can not ever occur, proof in thesis</a:t>
            </a:r>
          </a:p>
        </p:txBody>
      </p:sp>
      <p:pic>
        <p:nvPicPr>
          <p:cNvPr id="4" name="Picture 3"/>
          <p:cNvPicPr>
            <a:picLocks noChangeAspect="1"/>
          </p:cNvPicPr>
          <p:nvPr/>
        </p:nvPicPr>
        <p:blipFill>
          <a:blip r:embed="rId2"/>
          <a:stretch>
            <a:fillRect/>
          </a:stretch>
        </p:blipFill>
        <p:spPr>
          <a:xfrm>
            <a:off x="1065212" y="2742471"/>
            <a:ext cx="2491708" cy="674227"/>
          </a:xfrm>
          <a:prstGeom prst="rect">
            <a:avLst/>
          </a:prstGeom>
        </p:spPr>
      </p:pic>
      <p:sp>
        <p:nvSpPr>
          <p:cNvPr id="7" name="Rectangle 6"/>
          <p:cNvSpPr/>
          <p:nvPr/>
        </p:nvSpPr>
        <p:spPr>
          <a:xfrm>
            <a:off x="519111" y="1270406"/>
            <a:ext cx="6877092" cy="1200329"/>
          </a:xfrm>
          <a:prstGeom prst="rect">
            <a:avLst/>
          </a:prstGeom>
        </p:spPr>
        <p:txBody>
          <a:bodyPr wrap="square">
            <a:spAutoFit/>
          </a:bodyPr>
          <a:lstStyle/>
          <a:p>
            <a:r>
              <a:rPr lang="en-GB" dirty="0"/>
              <a:t>Considering it is the only task using the server, therefore, the load of server’s busy window is</a:t>
            </a:r>
          </a:p>
          <a:p>
            <a:pPr lvl="1"/>
            <a:r>
              <a:rPr lang="en-GB" i="1" dirty="0">
                <a:latin typeface="Times New Roman" charset="0"/>
                <a:ea typeface="Times New Roman" charset="0"/>
                <a:cs typeface="Times New Roman" charset="0"/>
              </a:rPr>
              <a:t>C</a:t>
            </a:r>
            <a:r>
              <a:rPr lang="en-GB" i="1" baseline="-25000" dirty="0">
                <a:latin typeface="Times New Roman" charset="0"/>
                <a:ea typeface="Times New Roman" charset="0"/>
                <a:cs typeface="Times New Roman" charset="0"/>
              </a:rPr>
              <a:t>i</a:t>
            </a:r>
          </a:p>
        </p:txBody>
      </p:sp>
      <p:sp>
        <p:nvSpPr>
          <p:cNvPr id="14" name="Rectangle 13"/>
          <p:cNvSpPr/>
          <p:nvPr/>
        </p:nvSpPr>
        <p:spPr>
          <a:xfrm>
            <a:off x="519113" y="2413476"/>
            <a:ext cx="6877090" cy="461665"/>
          </a:xfrm>
          <a:prstGeom prst="rect">
            <a:avLst/>
          </a:prstGeom>
        </p:spPr>
        <p:txBody>
          <a:bodyPr wrap="square">
            <a:spAutoFit/>
          </a:bodyPr>
          <a:lstStyle/>
          <a:p>
            <a:r>
              <a:rPr lang="en-US" dirty="0"/>
              <a:t>The total length of gaps in complete server periods:</a:t>
            </a:r>
          </a:p>
        </p:txBody>
      </p:sp>
      <p:pic>
        <p:nvPicPr>
          <p:cNvPr id="17" name="Picture 16"/>
          <p:cNvPicPr>
            <a:picLocks noChangeAspect="1"/>
          </p:cNvPicPr>
          <p:nvPr/>
        </p:nvPicPr>
        <p:blipFill>
          <a:blip r:embed="rId3"/>
          <a:stretch>
            <a:fillRect/>
          </a:stretch>
        </p:blipFill>
        <p:spPr>
          <a:xfrm>
            <a:off x="7274011" y="1462166"/>
            <a:ext cx="4613189" cy="2286432"/>
          </a:xfrm>
          <a:prstGeom prst="rect">
            <a:avLst/>
          </a:prstGeom>
        </p:spPr>
      </p:pic>
      <p:pic>
        <p:nvPicPr>
          <p:cNvPr id="2" name="Picture 1"/>
          <p:cNvPicPr>
            <a:picLocks noChangeAspect="1"/>
          </p:cNvPicPr>
          <p:nvPr/>
        </p:nvPicPr>
        <p:blipFill>
          <a:blip r:embed="rId4"/>
          <a:stretch>
            <a:fillRect/>
          </a:stretch>
        </p:blipFill>
        <p:spPr>
          <a:xfrm>
            <a:off x="1065212" y="4124560"/>
            <a:ext cx="4268788" cy="956798"/>
          </a:xfrm>
          <a:prstGeom prst="rect">
            <a:avLst/>
          </a:prstGeom>
        </p:spPr>
      </p:pic>
    </p:spTree>
    <p:extLst>
      <p:ext uri="{BB962C8B-B14F-4D97-AF65-F5344CB8AC3E}">
        <p14:creationId xmlns:p14="http://schemas.microsoft.com/office/powerpoint/2010/main" val="25896217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Task </a:t>
            </a:r>
            <a:r>
              <a:rPr lang="en-GB" i="1" dirty="0">
                <a:latin typeface="Times" charset="0"/>
                <a:ea typeface="Times" charset="0"/>
                <a:cs typeface="Times" charset="0"/>
              </a:rPr>
              <a:t>i</a:t>
            </a:r>
            <a:r>
              <a:rPr lang="en-GB" dirty="0"/>
              <a:t> ’s Response Time Under A Server </a:t>
            </a:r>
            <a:r>
              <a:rPr lang="en-GB" i="1" dirty="0">
                <a:latin typeface="Times" charset="0"/>
                <a:ea typeface="Times" charset="0"/>
                <a:cs typeface="Times" charset="0"/>
              </a:rPr>
              <a:t>S</a:t>
            </a:r>
            <a:r>
              <a:rPr lang="en-GB" dirty="0"/>
              <a:t> </a:t>
            </a:r>
          </a:p>
        </p:txBody>
      </p:sp>
      <p:pic>
        <p:nvPicPr>
          <p:cNvPr id="5" name="Picture 4"/>
          <p:cNvPicPr>
            <a:picLocks noChangeAspect="1"/>
          </p:cNvPicPr>
          <p:nvPr/>
        </p:nvPicPr>
        <p:blipFill>
          <a:blip r:embed="rId3"/>
          <a:stretch>
            <a:fillRect/>
          </a:stretch>
        </p:blipFill>
        <p:spPr>
          <a:xfrm>
            <a:off x="8576285" y="2989943"/>
            <a:ext cx="3416301" cy="703356"/>
          </a:xfrm>
          <a:prstGeom prst="rect">
            <a:avLst/>
          </a:prstGeom>
        </p:spPr>
      </p:pic>
      <p:sp>
        <p:nvSpPr>
          <p:cNvPr id="6" name="Rectangle 5"/>
          <p:cNvSpPr/>
          <p:nvPr/>
        </p:nvSpPr>
        <p:spPr>
          <a:xfrm>
            <a:off x="519112" y="1315526"/>
            <a:ext cx="10758488" cy="461665"/>
          </a:xfrm>
          <a:prstGeom prst="rect">
            <a:avLst/>
          </a:prstGeom>
        </p:spPr>
        <p:txBody>
          <a:bodyPr wrap="square">
            <a:spAutoFit/>
          </a:bodyPr>
          <a:lstStyle/>
          <a:p>
            <a:r>
              <a:rPr lang="en-US" dirty="0"/>
              <a:t>Using recursive equation to determine the length of the busy period </a:t>
            </a:r>
          </a:p>
        </p:txBody>
      </p:sp>
      <p:sp>
        <p:nvSpPr>
          <p:cNvPr id="7" name="Rectangle 6"/>
          <p:cNvSpPr/>
          <p:nvPr/>
        </p:nvSpPr>
        <p:spPr>
          <a:xfrm>
            <a:off x="7298348" y="2789888"/>
            <a:ext cx="2986088" cy="400110"/>
          </a:xfrm>
          <a:prstGeom prst="rect">
            <a:avLst/>
          </a:prstGeom>
        </p:spPr>
        <p:txBody>
          <a:bodyPr wrap="square">
            <a:spAutoFit/>
          </a:bodyPr>
          <a:lstStyle/>
          <a:p>
            <a:r>
              <a:rPr lang="en-US" sz="2000" dirty="0"/>
              <a:t>with the start value of</a:t>
            </a:r>
          </a:p>
        </p:txBody>
      </p:sp>
      <p:grpSp>
        <p:nvGrpSpPr>
          <p:cNvPr id="11" name="Group 10"/>
          <p:cNvGrpSpPr/>
          <p:nvPr/>
        </p:nvGrpSpPr>
        <p:grpSpPr>
          <a:xfrm>
            <a:off x="519112" y="3382520"/>
            <a:ext cx="8057173" cy="1685077"/>
            <a:chOff x="519112" y="3844185"/>
            <a:chExt cx="6006409" cy="1685077"/>
          </a:xfrm>
        </p:grpSpPr>
        <p:sp>
          <p:nvSpPr>
            <p:cNvPr id="8" name="Rectangle 7"/>
            <p:cNvSpPr/>
            <p:nvPr/>
          </p:nvSpPr>
          <p:spPr>
            <a:xfrm>
              <a:off x="519112" y="3844185"/>
              <a:ext cx="2404141" cy="1677382"/>
            </a:xfrm>
            <a:prstGeom prst="rect">
              <a:avLst/>
            </a:prstGeom>
          </p:spPr>
          <p:txBody>
            <a:bodyPr wrap="square">
              <a:spAutoFit/>
            </a:bodyPr>
            <a:lstStyle/>
            <a:p>
              <a:r>
                <a:rPr lang="pl-PL" dirty="0"/>
                <a:t>end when</a:t>
              </a:r>
            </a:p>
            <a:p>
              <a:pPr marL="457200" indent="-457200">
                <a:spcBef>
                  <a:spcPts val="600"/>
                </a:spcBef>
                <a:spcAft>
                  <a:spcPts val="600"/>
                </a:spcAft>
                <a:buFont typeface="Arial" charset="0"/>
                <a:buChar char="•"/>
              </a:pPr>
              <a:r>
                <a:rPr lang="pl-PL" sz="3200" i="1" dirty="0">
                  <a:latin typeface="Times" charset="0"/>
                  <a:ea typeface="Times" charset="0"/>
                  <a:cs typeface="Times" charset="0"/>
                </a:rPr>
                <a:t>w</a:t>
              </a:r>
              <a:r>
                <a:rPr lang="pl-PL" sz="3200" baseline="-25000" dirty="0">
                  <a:latin typeface="Times" charset="0"/>
                  <a:ea typeface="Times" charset="0"/>
                  <a:cs typeface="Times" charset="0"/>
                </a:rPr>
                <a:t>n+1</a:t>
              </a:r>
              <a:r>
                <a:rPr lang="pl-PL" sz="1000" dirty="0">
                  <a:latin typeface="Times" charset="0"/>
                  <a:ea typeface="Times" charset="0"/>
                  <a:cs typeface="Times" charset="0"/>
                </a:rPr>
                <a:t> </a:t>
              </a:r>
              <a:r>
                <a:rPr lang="pl-PL" sz="3200" dirty="0">
                  <a:latin typeface="Times" charset="0"/>
                  <a:ea typeface="Times" charset="0"/>
                  <a:cs typeface="Times" charset="0"/>
                </a:rPr>
                <a:t>= </a:t>
              </a:r>
              <a:r>
                <a:rPr lang="pl-PL" sz="3200" i="1" dirty="0">
                  <a:latin typeface="Times" charset="0"/>
                  <a:ea typeface="Times" charset="0"/>
                  <a:cs typeface="Times" charset="0"/>
                </a:rPr>
                <a:t>w</a:t>
              </a:r>
              <a:r>
                <a:rPr lang="pl-PL" sz="3200" baseline="-25000" dirty="0">
                  <a:latin typeface="Times" charset="0"/>
                  <a:ea typeface="Times" charset="0"/>
                  <a:cs typeface="Times" charset="0"/>
                </a:rPr>
                <a:t>n</a:t>
              </a:r>
            </a:p>
            <a:p>
              <a:pPr marL="457200" indent="-457200">
                <a:spcBef>
                  <a:spcPts val="600"/>
                </a:spcBef>
                <a:spcAft>
                  <a:spcPts val="600"/>
                </a:spcAft>
                <a:buFont typeface="Arial" charset="0"/>
                <a:buChar char="•"/>
              </a:pPr>
              <a:r>
                <a:rPr lang="pl-PL" sz="3200" i="1" dirty="0">
                  <a:latin typeface="Times" charset="0"/>
                  <a:ea typeface="Times" charset="0"/>
                  <a:cs typeface="Times" charset="0"/>
                </a:rPr>
                <a:t>w</a:t>
              </a:r>
              <a:r>
                <a:rPr lang="pl-PL" sz="3200" baseline="-25000" dirty="0">
                  <a:latin typeface="Times" charset="0"/>
                  <a:ea typeface="Times" charset="0"/>
                  <a:cs typeface="Times" charset="0"/>
                </a:rPr>
                <a:t>n+1 </a:t>
              </a:r>
              <a:r>
                <a:rPr lang="pl-PL" sz="3200" dirty="0">
                  <a:latin typeface="Times" charset="0"/>
                  <a:ea typeface="Times" charset="0"/>
                  <a:cs typeface="Times" charset="0"/>
                </a:rPr>
                <a:t>&gt; </a:t>
              </a:r>
              <a:r>
                <a:rPr lang="pl-PL" sz="3200" i="1" dirty="0">
                  <a:latin typeface="Times" charset="0"/>
                  <a:ea typeface="Times" charset="0"/>
                  <a:cs typeface="Times" charset="0"/>
                </a:rPr>
                <a:t>D</a:t>
              </a:r>
              <a:r>
                <a:rPr lang="pl-PL" sz="3200" i="1" baseline="-25000" dirty="0">
                  <a:latin typeface="Times" charset="0"/>
                  <a:ea typeface="Times" charset="0"/>
                  <a:cs typeface="Times" charset="0"/>
                </a:rPr>
                <a:t>i</a:t>
              </a:r>
              <a:r>
                <a:rPr lang="pl-PL" sz="3200" i="1" dirty="0">
                  <a:latin typeface="Times" charset="0"/>
                  <a:ea typeface="Times" charset="0"/>
                  <a:cs typeface="Times" charset="0"/>
                </a:rPr>
                <a:t> −J</a:t>
              </a:r>
              <a:r>
                <a:rPr lang="pl-PL" sz="3200" i="1" baseline="-25000" dirty="0">
                  <a:latin typeface="Times" charset="0"/>
                  <a:ea typeface="Times" charset="0"/>
                  <a:cs typeface="Times" charset="0"/>
                </a:rPr>
                <a:t>i</a:t>
              </a:r>
              <a:endParaRPr lang="pl-PL" sz="3200" i="1" dirty="0">
                <a:latin typeface="Times" charset="0"/>
                <a:ea typeface="Times" charset="0"/>
                <a:cs typeface="Times" charset="0"/>
              </a:endParaRPr>
            </a:p>
          </p:txBody>
        </p:sp>
        <p:sp>
          <p:nvSpPr>
            <p:cNvPr id="9" name="Rectangle 8"/>
            <p:cNvSpPr/>
            <p:nvPr/>
          </p:nvSpPr>
          <p:spPr>
            <a:xfrm>
              <a:off x="2923253" y="4305850"/>
              <a:ext cx="3103735" cy="584775"/>
            </a:xfrm>
            <a:prstGeom prst="rect">
              <a:avLst/>
            </a:prstGeom>
          </p:spPr>
          <p:txBody>
            <a:bodyPr wrap="none">
              <a:spAutoFit/>
            </a:bodyPr>
            <a:lstStyle/>
            <a:p>
              <a:r>
                <a:rPr lang="en-US" sz="3200" i="1" dirty="0">
                  <a:solidFill>
                    <a:srgbClr val="005EA2"/>
                  </a:solidFill>
                  <a:latin typeface="CMMI10" charset="0"/>
                </a:rPr>
                <a:t>=&gt;  R</a:t>
              </a:r>
              <a:r>
                <a:rPr lang="en-US" sz="3200" i="1" baseline="-25000" dirty="0">
                  <a:solidFill>
                    <a:srgbClr val="005EA2"/>
                  </a:solidFill>
                  <a:latin typeface="CMMI10" charset="0"/>
                </a:rPr>
                <a:t>i</a:t>
              </a:r>
              <a:r>
                <a:rPr lang="en-US" sz="3200" dirty="0">
                  <a:solidFill>
                    <a:srgbClr val="005EA2"/>
                  </a:solidFill>
                  <a:latin typeface="CMMI10" charset="0"/>
                </a:rPr>
                <a:t> = </a:t>
              </a:r>
              <a:r>
                <a:rPr lang="mr-IN" sz="3200" i="1" dirty="0">
                  <a:solidFill>
                    <a:srgbClr val="005EA2"/>
                  </a:solidFill>
                  <a:latin typeface="CMMI10" charset="0"/>
                </a:rPr>
                <a:t>w</a:t>
              </a:r>
              <a:r>
                <a:rPr lang="mr-IN" sz="3200" baseline="-25000" dirty="0">
                  <a:solidFill>
                    <a:srgbClr val="005EA2"/>
                  </a:solidFill>
                  <a:latin typeface="CMMI7" charset="0"/>
                </a:rPr>
                <a:t>n</a:t>
              </a:r>
              <a:r>
                <a:rPr lang="mr-IN" sz="3200" baseline="-25000" dirty="0">
                  <a:solidFill>
                    <a:srgbClr val="005EA2"/>
                  </a:solidFill>
                  <a:latin typeface="CMR7" charset="0"/>
                </a:rPr>
                <a:t>+1</a:t>
              </a:r>
              <a:r>
                <a:rPr lang="mr-IN" sz="800" dirty="0">
                  <a:solidFill>
                    <a:srgbClr val="005EA2"/>
                  </a:solidFill>
                  <a:latin typeface="CMR7" charset="0"/>
                </a:rPr>
                <a:t> </a:t>
              </a:r>
              <a:r>
                <a:rPr lang="en-US" sz="3200" dirty="0">
                  <a:solidFill>
                    <a:srgbClr val="005EA2"/>
                  </a:solidFill>
                  <a:latin typeface="CMR10" charset="0"/>
                </a:rPr>
                <a:t>+</a:t>
              </a:r>
              <a:r>
                <a:rPr lang="mr-IN" sz="3200" dirty="0">
                  <a:solidFill>
                    <a:srgbClr val="005EA2"/>
                  </a:solidFill>
                  <a:latin typeface="CMR10" charset="0"/>
                </a:rPr>
                <a:t> </a:t>
              </a:r>
              <a:r>
                <a:rPr lang="pl-PL" sz="3200" i="1" dirty="0">
                  <a:solidFill>
                    <a:srgbClr val="005EA2"/>
                  </a:solidFill>
                  <a:latin typeface="Times" charset="0"/>
                  <a:ea typeface="Times" charset="0"/>
                  <a:cs typeface="Times" charset="0"/>
                </a:rPr>
                <a:t>J</a:t>
              </a:r>
              <a:r>
                <a:rPr lang="pl-PL" sz="3200" i="1" baseline="-25000" dirty="0">
                  <a:solidFill>
                    <a:srgbClr val="005EA2"/>
                  </a:solidFill>
                  <a:latin typeface="Times" charset="0"/>
                  <a:ea typeface="Times" charset="0"/>
                  <a:cs typeface="Times" charset="0"/>
                </a:rPr>
                <a:t>i</a:t>
              </a:r>
              <a:r>
                <a:rPr lang="mr-IN" sz="1800" i="1" baseline="-25000" dirty="0">
                  <a:solidFill>
                    <a:srgbClr val="005EA2"/>
                  </a:solidFill>
                  <a:latin typeface="CMMI7" charset="0"/>
                </a:rPr>
                <a:t> </a:t>
              </a:r>
              <a:endParaRPr lang="mr-IN" sz="6000" i="1" baseline="-25000" dirty="0">
                <a:solidFill>
                  <a:srgbClr val="005EA2"/>
                </a:solidFill>
              </a:endParaRPr>
            </a:p>
          </p:txBody>
        </p:sp>
        <p:sp>
          <p:nvSpPr>
            <p:cNvPr id="10" name="Rectangle 9"/>
            <p:cNvSpPr/>
            <p:nvPr/>
          </p:nvSpPr>
          <p:spPr>
            <a:xfrm>
              <a:off x="2923253" y="4944487"/>
              <a:ext cx="3602268" cy="584775"/>
            </a:xfrm>
            <a:prstGeom prst="rect">
              <a:avLst/>
            </a:prstGeom>
          </p:spPr>
          <p:txBody>
            <a:bodyPr wrap="none">
              <a:spAutoFit/>
            </a:bodyPr>
            <a:lstStyle/>
            <a:p>
              <a:r>
                <a:rPr lang="en-US" sz="3200" i="1" dirty="0">
                  <a:solidFill>
                    <a:srgbClr val="005EA2"/>
                  </a:solidFill>
                  <a:latin typeface="CMMI10" charset="0"/>
                </a:rPr>
                <a:t>=&gt;  Not schedulable</a:t>
              </a:r>
              <a:endParaRPr lang="mr-IN" i="1" dirty="0">
                <a:solidFill>
                  <a:srgbClr val="005EA2"/>
                </a:solidFill>
              </a:endParaRPr>
            </a:p>
          </p:txBody>
        </p:sp>
      </p:grpSp>
      <p:sp>
        <p:nvSpPr>
          <p:cNvPr id="12" name="Rectangle 11"/>
          <p:cNvSpPr/>
          <p:nvPr/>
        </p:nvSpPr>
        <p:spPr>
          <a:xfrm>
            <a:off x="519112" y="5375372"/>
            <a:ext cx="10284162" cy="892552"/>
          </a:xfrm>
          <a:prstGeom prst="rect">
            <a:avLst/>
          </a:prstGeom>
        </p:spPr>
        <p:txBody>
          <a:bodyPr wrap="square">
            <a:spAutoFit/>
          </a:bodyPr>
          <a:lstStyle/>
          <a:p>
            <a:r>
              <a:rPr lang="pl-PL" sz="2800" i="1" dirty="0" err="1">
                <a:solidFill>
                  <a:srgbClr val="005EA2"/>
                </a:solidFill>
                <a:latin typeface="Times" charset="0"/>
                <a:ea typeface="Times" charset="0"/>
                <a:cs typeface="Times" charset="0"/>
              </a:rPr>
              <a:t>J</a:t>
            </a:r>
            <a:r>
              <a:rPr lang="pl-PL" sz="2800" i="1" baseline="-25000" dirty="0" err="1">
                <a:solidFill>
                  <a:srgbClr val="005EA2"/>
                </a:solidFill>
                <a:latin typeface="Times" charset="0"/>
                <a:ea typeface="Times" charset="0"/>
                <a:cs typeface="Times" charset="0"/>
              </a:rPr>
              <a:t>i</a:t>
            </a:r>
            <a:r>
              <a:rPr lang="mr-IN" sz="1600" i="1" baseline="-25000" dirty="0">
                <a:solidFill>
                  <a:srgbClr val="005EA2"/>
                </a:solidFill>
                <a:latin typeface="CMMI7" charset="0"/>
              </a:rPr>
              <a:t> </a:t>
            </a:r>
            <a:r>
              <a:rPr lang="en-US" sz="2800" dirty="0"/>
              <a:t> </a:t>
            </a:r>
            <a:r>
              <a:rPr lang="pl-PL" sz="2800" i="1" dirty="0">
                <a:solidFill>
                  <a:srgbClr val="005EA2"/>
                </a:solidFill>
                <a:latin typeface="Times" charset="0"/>
                <a:ea typeface="Times" charset="0"/>
                <a:cs typeface="Times" charset="0"/>
              </a:rPr>
              <a:t> </a:t>
            </a:r>
            <a:r>
              <a:rPr lang="en-US" dirty="0">
                <a:ea typeface="Segoe Print" charset="0"/>
                <a:cs typeface="Segoe Print" charset="0"/>
              </a:rPr>
              <a:t>is the release jitter of the task relative to the release of the server, it is zero for bound task, other wise it is T</a:t>
            </a:r>
            <a:r>
              <a:rPr lang="en-US" baseline="-25000" dirty="0">
                <a:ea typeface="Segoe Print" charset="0"/>
                <a:cs typeface="Segoe Print" charset="0"/>
              </a:rPr>
              <a:t>S </a:t>
            </a:r>
            <a:r>
              <a:rPr lang="en-US" dirty="0">
                <a:ea typeface="Segoe Print" charset="0"/>
                <a:cs typeface="Segoe Print" charset="0"/>
              </a:rPr>
              <a:t>- C</a:t>
            </a:r>
            <a:r>
              <a:rPr lang="en-US" baseline="-25000" dirty="0">
                <a:ea typeface="Segoe Print" charset="0"/>
                <a:cs typeface="Segoe Print" charset="0"/>
              </a:rPr>
              <a:t>S</a:t>
            </a:r>
          </a:p>
        </p:txBody>
      </p:sp>
      <p:pic>
        <p:nvPicPr>
          <p:cNvPr id="13" name="Picture 12"/>
          <p:cNvPicPr>
            <a:picLocks noChangeAspect="1"/>
          </p:cNvPicPr>
          <p:nvPr/>
        </p:nvPicPr>
        <p:blipFill>
          <a:blip r:embed="rId4"/>
          <a:stretch>
            <a:fillRect/>
          </a:stretch>
        </p:blipFill>
        <p:spPr>
          <a:xfrm>
            <a:off x="550046" y="1831998"/>
            <a:ext cx="5449888" cy="1597603"/>
          </a:xfrm>
          <a:prstGeom prst="rect">
            <a:avLst/>
          </a:prstGeom>
        </p:spPr>
      </p:pic>
      <p:sp>
        <p:nvSpPr>
          <p:cNvPr id="2" name="TextBox 1"/>
          <p:cNvSpPr txBox="1"/>
          <p:nvPr/>
        </p:nvSpPr>
        <p:spPr>
          <a:xfrm>
            <a:off x="550046" y="6360421"/>
            <a:ext cx="7784632" cy="332399"/>
          </a:xfrm>
          <a:prstGeom prst="rect">
            <a:avLst/>
          </a:prstGeom>
          <a:noFill/>
        </p:spPr>
        <p:txBody>
          <a:bodyPr wrap="none" lIns="0" tIns="0" rIns="0" bIns="0" rtlCol="0">
            <a:spAutoFit/>
          </a:bodyPr>
          <a:lstStyle/>
          <a:p>
            <a:pPr>
              <a:lnSpc>
                <a:spcPct val="90000"/>
              </a:lnSpc>
              <a:spcBef>
                <a:spcPct val="20000"/>
              </a:spcBef>
              <a:buSzPct val="80000"/>
            </a:pPr>
            <a:r>
              <a:rPr lang="en-GB" dirty="0">
                <a:gradFill>
                  <a:gsLst>
                    <a:gs pos="0">
                      <a:srgbClr val="292929">
                        <a:lumMod val="90000"/>
                        <a:lumOff val="10000"/>
                      </a:srgbClr>
                    </a:gs>
                    <a:gs pos="86000">
                      <a:srgbClr val="292929">
                        <a:lumMod val="90000"/>
                        <a:lumOff val="10000"/>
                      </a:srgbClr>
                    </a:gs>
                  </a:gsLst>
                  <a:lin ang="5400000" scaled="0"/>
                </a:gradFill>
              </a:rPr>
              <a:t>Invoking blocking/resource sharing, see thesis for more details</a:t>
            </a:r>
          </a:p>
        </p:txBody>
      </p:sp>
    </p:spTree>
    <p:extLst>
      <p:ext uri="{BB962C8B-B14F-4D97-AF65-F5344CB8AC3E}">
        <p14:creationId xmlns:p14="http://schemas.microsoft.com/office/powerpoint/2010/main" val="134239275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19906" y="403200"/>
            <a:ext cx="11149013" cy="609398"/>
          </a:xfrm>
        </p:spPr>
        <p:txBody>
          <a:bodyPr/>
          <a:lstStyle/>
          <a:p>
            <a:r>
              <a:rPr lang="en-GB" sz="4400" dirty="0"/>
              <a:t>Parallel Stream Worst-Case Response Time Analysis</a:t>
            </a:r>
          </a:p>
        </p:txBody>
      </p:sp>
      <p:sp>
        <p:nvSpPr>
          <p:cNvPr id="21" name="Text Placeholder 1"/>
          <p:cNvSpPr>
            <a:spLocks noGrp="1"/>
          </p:cNvSpPr>
          <p:nvPr>
            <p:ph type="body" sz="quarter" idx="10"/>
          </p:nvPr>
        </p:nvSpPr>
        <p:spPr>
          <a:xfrm>
            <a:off x="519112" y="1413462"/>
            <a:ext cx="11149013" cy="1389611"/>
          </a:xfrm>
        </p:spPr>
        <p:txBody>
          <a:bodyPr/>
          <a:lstStyle/>
          <a:p>
            <a:pPr marL="574675" indent="-571500">
              <a:buFont typeface="Arial" charset="0"/>
              <a:buChar char="•"/>
            </a:pPr>
            <a:r>
              <a:rPr lang="en-GB" sz="3600" dirty="0">
                <a:solidFill>
                  <a:schemeClr val="tx1"/>
                </a:solidFill>
                <a:latin typeface="+mn-lt"/>
              </a:rPr>
              <a:t>Stream Processing: Period of </a:t>
            </a:r>
            <a:r>
              <a:rPr lang="en-GB" sz="3600" i="1" dirty="0">
                <a:solidFill>
                  <a:srgbClr val="C00000"/>
                </a:solidFill>
                <a:latin typeface="+mn-lt"/>
              </a:rPr>
              <a:t>T</a:t>
            </a:r>
          </a:p>
          <a:p>
            <a:pPr marL="574675" indent="-571500">
              <a:buFont typeface="Arial" charset="0"/>
              <a:buChar char="•"/>
            </a:pPr>
            <a:r>
              <a:rPr lang="en-GB" sz="2800" dirty="0">
                <a:solidFill>
                  <a:schemeClr val="tx1"/>
                </a:solidFill>
                <a:latin typeface="+mn-lt"/>
              </a:rPr>
              <a:t>One server has been generated for each processor (how to generate will be   discussed later)</a:t>
            </a:r>
          </a:p>
        </p:txBody>
      </p:sp>
      <p:grpSp>
        <p:nvGrpSpPr>
          <p:cNvPr id="49" name="Group 48"/>
          <p:cNvGrpSpPr/>
          <p:nvPr/>
        </p:nvGrpSpPr>
        <p:grpSpPr>
          <a:xfrm>
            <a:off x="519112" y="2956683"/>
            <a:ext cx="10022538" cy="2282157"/>
            <a:chOff x="519111" y="1784945"/>
            <a:chExt cx="10022538" cy="2282157"/>
          </a:xfrm>
        </p:grpSpPr>
        <p:sp>
          <p:nvSpPr>
            <p:cNvPr id="5" name="Rectangle 4"/>
            <p:cNvSpPr/>
            <p:nvPr/>
          </p:nvSpPr>
          <p:spPr>
            <a:xfrm>
              <a:off x="519113" y="2819281"/>
              <a:ext cx="1225127" cy="2264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6" name="Rectangle 5"/>
            <p:cNvSpPr/>
            <p:nvPr/>
          </p:nvSpPr>
          <p:spPr>
            <a:xfrm>
              <a:off x="9114648" y="2810229"/>
              <a:ext cx="1225127" cy="2264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13" name="Rectangle 12"/>
            <p:cNvSpPr/>
            <p:nvPr/>
          </p:nvSpPr>
          <p:spPr>
            <a:xfrm>
              <a:off x="2989012" y="2146725"/>
              <a:ext cx="6125636"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14" name="Rectangle 13"/>
            <p:cNvSpPr/>
            <p:nvPr/>
          </p:nvSpPr>
          <p:spPr>
            <a:xfrm>
              <a:off x="2989012" y="2483004"/>
              <a:ext cx="6003123"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15" name="Rectangle 14"/>
            <p:cNvSpPr/>
            <p:nvPr/>
          </p:nvSpPr>
          <p:spPr>
            <a:xfrm>
              <a:off x="2989012" y="2819283"/>
              <a:ext cx="5819354"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16" name="Rectangle 15"/>
            <p:cNvSpPr/>
            <p:nvPr/>
          </p:nvSpPr>
          <p:spPr>
            <a:xfrm>
              <a:off x="2989012" y="3155560"/>
              <a:ext cx="6064380"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cxnSp>
          <p:nvCxnSpPr>
            <p:cNvPr id="17" name="Straight Connector 16"/>
            <p:cNvCxnSpPr/>
            <p:nvPr/>
          </p:nvCxnSpPr>
          <p:spPr>
            <a:xfrm>
              <a:off x="9114648" y="2146725"/>
              <a:ext cx="0" cy="12310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1735638" y="2146727"/>
              <a:ext cx="0" cy="12310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1775259" y="2819865"/>
              <a:ext cx="1225127" cy="226409"/>
            </a:xfrm>
            <a:prstGeom prst="rect">
              <a:avLst/>
            </a:prstGeom>
            <a:pattFill prst="narVert">
              <a:fgClr>
                <a:schemeClr val="tx1">
                  <a:lumMod val="50000"/>
                  <a:lumOff val="5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7" name="TextBox 6"/>
            <p:cNvSpPr txBox="1"/>
            <p:nvPr/>
          </p:nvSpPr>
          <p:spPr>
            <a:xfrm>
              <a:off x="519111" y="3623904"/>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1</a:t>
              </a:r>
            </a:p>
          </p:txBody>
        </p:sp>
        <p:sp>
          <p:nvSpPr>
            <p:cNvPr id="23" name="TextBox 22"/>
            <p:cNvSpPr txBox="1"/>
            <p:nvPr/>
          </p:nvSpPr>
          <p:spPr>
            <a:xfrm>
              <a:off x="2071692" y="3623904"/>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2</a:t>
              </a:r>
            </a:p>
          </p:txBody>
        </p:sp>
        <p:sp>
          <p:nvSpPr>
            <p:cNvPr id="24" name="TextBox 23"/>
            <p:cNvSpPr txBox="1"/>
            <p:nvPr/>
          </p:nvSpPr>
          <p:spPr>
            <a:xfrm>
              <a:off x="1979367" y="1784945"/>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3,0</a:t>
              </a:r>
            </a:p>
          </p:txBody>
        </p:sp>
        <p:sp>
          <p:nvSpPr>
            <p:cNvPr id="25" name="TextBox 24"/>
            <p:cNvSpPr txBox="1"/>
            <p:nvPr/>
          </p:nvSpPr>
          <p:spPr>
            <a:xfrm>
              <a:off x="1932360" y="2293410"/>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3, 1</a:t>
              </a:r>
            </a:p>
          </p:txBody>
        </p:sp>
        <p:sp>
          <p:nvSpPr>
            <p:cNvPr id="26" name="TextBox 25"/>
            <p:cNvSpPr txBox="1"/>
            <p:nvPr/>
          </p:nvSpPr>
          <p:spPr>
            <a:xfrm>
              <a:off x="9303680" y="2247448"/>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3,2</a:t>
              </a:r>
            </a:p>
          </p:txBody>
        </p:sp>
        <p:cxnSp>
          <p:nvCxnSpPr>
            <p:cNvPr id="9" name="Straight Arrow Connector 8"/>
            <p:cNvCxnSpPr>
              <a:stCxn id="5" idx="2"/>
              <a:endCxn id="7" idx="0"/>
            </p:cNvCxnSpPr>
            <p:nvPr/>
          </p:nvCxnSpPr>
          <p:spPr>
            <a:xfrm flipH="1">
              <a:off x="835241" y="3045690"/>
              <a:ext cx="296436" cy="5782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19" idx="2"/>
              <a:endCxn id="23" idx="0"/>
            </p:cNvCxnSpPr>
            <p:nvPr/>
          </p:nvCxnSpPr>
          <p:spPr>
            <a:xfrm flipH="1">
              <a:off x="2387822" y="3046274"/>
              <a:ext cx="1" cy="5776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13" idx="1"/>
              <a:endCxn id="24" idx="3"/>
            </p:cNvCxnSpPr>
            <p:nvPr/>
          </p:nvCxnSpPr>
          <p:spPr>
            <a:xfrm flipH="1" flipV="1">
              <a:off x="2611626" y="2006544"/>
              <a:ext cx="377386" cy="2533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p:cNvCxnSpPr>
              <a:stCxn id="14" idx="1"/>
              <a:endCxn id="25" idx="3"/>
            </p:cNvCxnSpPr>
            <p:nvPr/>
          </p:nvCxnSpPr>
          <p:spPr>
            <a:xfrm flipH="1" flipV="1">
              <a:off x="2564619" y="2515009"/>
              <a:ext cx="424393" cy="81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p:cNvCxnSpPr>
              <a:stCxn id="15" idx="3"/>
              <a:endCxn id="26" idx="1"/>
            </p:cNvCxnSpPr>
            <p:nvPr/>
          </p:nvCxnSpPr>
          <p:spPr>
            <a:xfrm flipV="1">
              <a:off x="8808366" y="2469047"/>
              <a:ext cx="495314" cy="4634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16" idx="2"/>
              <a:endCxn id="43" idx="0"/>
            </p:cNvCxnSpPr>
            <p:nvPr/>
          </p:nvCxnSpPr>
          <p:spPr>
            <a:xfrm>
              <a:off x="6021202" y="3381969"/>
              <a:ext cx="1816690" cy="2198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3" name="TextBox 42"/>
            <p:cNvSpPr txBox="1"/>
            <p:nvPr/>
          </p:nvSpPr>
          <p:spPr>
            <a:xfrm>
              <a:off x="7521762" y="3601841"/>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3,3</a:t>
              </a:r>
            </a:p>
          </p:txBody>
        </p:sp>
        <p:sp>
          <p:nvSpPr>
            <p:cNvPr id="45" name="TextBox 44"/>
            <p:cNvSpPr txBox="1"/>
            <p:nvPr/>
          </p:nvSpPr>
          <p:spPr>
            <a:xfrm>
              <a:off x="9909390" y="3601841"/>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4</a:t>
              </a:r>
            </a:p>
          </p:txBody>
        </p:sp>
        <p:cxnSp>
          <p:nvCxnSpPr>
            <p:cNvPr id="46" name="Straight Arrow Connector 45"/>
            <p:cNvCxnSpPr>
              <a:stCxn id="6" idx="2"/>
              <a:endCxn id="45" idx="0"/>
            </p:cNvCxnSpPr>
            <p:nvPr/>
          </p:nvCxnSpPr>
          <p:spPr>
            <a:xfrm>
              <a:off x="9727212" y="3036638"/>
              <a:ext cx="498308" cy="56520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2247433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905" y="3731205"/>
            <a:ext cx="11149013" cy="2788456"/>
          </a:xfrm>
        </p:spPr>
        <p:txBody>
          <a:bodyPr/>
          <a:lstStyle/>
          <a:p>
            <a:r>
              <a:rPr lang="en-GB" dirty="0">
                <a:solidFill>
                  <a:schemeClr val="tx1"/>
                </a:solidFill>
                <a:latin typeface="+mn-lt"/>
              </a:rPr>
              <a:t>Step 1 - Worst-case Response Time for the prologue:</a:t>
            </a:r>
          </a:p>
          <a:p>
            <a:pPr marL="346075" indent="-342900">
              <a:buFont typeface="Arial" charset="0"/>
              <a:buChar char="•"/>
            </a:pPr>
            <a:r>
              <a:rPr lang="en-GB" dirty="0">
                <a:solidFill>
                  <a:schemeClr val="tx1"/>
                </a:solidFill>
                <a:latin typeface="+mn-lt"/>
              </a:rPr>
              <a:t>We know the WCET for the sequential before the splitting, and the splitting procedure, i.e., C</a:t>
            </a:r>
            <a:r>
              <a:rPr lang="en-GB" baseline="30000" dirty="0">
                <a:solidFill>
                  <a:schemeClr val="tx1"/>
                </a:solidFill>
                <a:latin typeface="+mn-lt"/>
              </a:rPr>
              <a:t>1</a:t>
            </a:r>
            <a:r>
              <a:rPr lang="en-GB" dirty="0">
                <a:solidFill>
                  <a:schemeClr val="tx1"/>
                </a:solidFill>
                <a:latin typeface="+mn-lt"/>
              </a:rPr>
              <a:t>+C</a:t>
            </a:r>
            <a:r>
              <a:rPr lang="en-GB" baseline="30000" dirty="0">
                <a:solidFill>
                  <a:schemeClr val="tx1"/>
                </a:solidFill>
                <a:latin typeface="+mn-lt"/>
              </a:rPr>
              <a:t>2</a:t>
            </a:r>
          </a:p>
          <a:p>
            <a:pPr marL="346075" indent="-342900">
              <a:buFont typeface="Arial" charset="0"/>
              <a:buChar char="•"/>
            </a:pPr>
            <a:r>
              <a:rPr lang="en-GB" dirty="0">
                <a:solidFill>
                  <a:schemeClr val="tx1"/>
                </a:solidFill>
                <a:latin typeface="+mn-lt"/>
              </a:rPr>
              <a:t>This can be treated as a periodic bound task, executing under the server, therefore, we can use the above analysis techniques to do the analysis</a:t>
            </a:r>
            <a:endParaRPr lang="en-GB" baseline="30000" dirty="0">
              <a:solidFill>
                <a:schemeClr val="tx1"/>
              </a:solidFill>
              <a:latin typeface="+mn-lt"/>
            </a:endParaRPr>
          </a:p>
          <a:p>
            <a:pPr marL="346075" indent="-342900">
              <a:buFont typeface="Arial" charset="0"/>
              <a:buChar char="•"/>
            </a:pPr>
            <a:r>
              <a:rPr lang="en-GB" dirty="0">
                <a:solidFill>
                  <a:schemeClr val="tx1"/>
                </a:solidFill>
                <a:latin typeface="+mn-lt"/>
              </a:rPr>
              <a:t>This can be modelled  as a task </a:t>
            </a:r>
            <a:r>
              <a:rPr lang="en-GB" i="1" dirty="0">
                <a:solidFill>
                  <a:schemeClr val="tx1"/>
                </a:solidFill>
                <a:latin typeface="Times" charset="0"/>
                <a:ea typeface="Times" charset="0"/>
                <a:cs typeface="Times" charset="0"/>
              </a:rPr>
              <a:t>i</a:t>
            </a:r>
            <a:r>
              <a:rPr lang="en-GB" dirty="0">
                <a:solidFill>
                  <a:schemeClr val="tx1"/>
                </a:solidFill>
                <a:latin typeface="+mn-lt"/>
              </a:rPr>
              <a:t> with </a:t>
            </a:r>
            <a:r>
              <a:rPr lang="en-GB" i="1" dirty="0">
                <a:solidFill>
                  <a:schemeClr val="tx1"/>
                </a:solidFill>
                <a:latin typeface="Times" charset="0"/>
                <a:ea typeface="Times" charset="0"/>
                <a:cs typeface="Times" charset="0"/>
              </a:rPr>
              <a:t>T</a:t>
            </a:r>
            <a:r>
              <a:rPr lang="en-GB" i="1" baseline="-25000" dirty="0">
                <a:solidFill>
                  <a:schemeClr val="tx1"/>
                </a:solidFill>
                <a:latin typeface="Times" charset="0"/>
                <a:ea typeface="Times" charset="0"/>
                <a:cs typeface="Times" charset="0"/>
              </a:rPr>
              <a:t>i</a:t>
            </a:r>
            <a:r>
              <a:rPr lang="en-GB" i="1" dirty="0">
                <a:solidFill>
                  <a:schemeClr val="tx1"/>
                </a:solidFill>
                <a:latin typeface="Times" charset="0"/>
                <a:ea typeface="Times" charset="0"/>
                <a:cs typeface="Times" charset="0"/>
              </a:rPr>
              <a:t> = </a:t>
            </a:r>
            <a:r>
              <a:rPr lang="en-GB" i="1" dirty="0">
                <a:solidFill>
                  <a:srgbClr val="C00000"/>
                </a:solidFill>
                <a:latin typeface="Times" charset="0"/>
                <a:ea typeface="Times" charset="0"/>
                <a:cs typeface="Times" charset="0"/>
              </a:rPr>
              <a:t>T</a:t>
            </a:r>
            <a:r>
              <a:rPr lang="en-GB" i="1" dirty="0">
                <a:solidFill>
                  <a:schemeClr val="tx1"/>
                </a:solidFill>
                <a:latin typeface="Times" charset="0"/>
                <a:ea typeface="Times" charset="0"/>
                <a:cs typeface="Times" charset="0"/>
              </a:rPr>
              <a:t>,  C</a:t>
            </a:r>
            <a:r>
              <a:rPr lang="en-GB" i="1" baseline="-25000" dirty="0">
                <a:solidFill>
                  <a:schemeClr val="tx1"/>
                </a:solidFill>
                <a:latin typeface="Times" charset="0"/>
                <a:ea typeface="Times" charset="0"/>
                <a:cs typeface="Times" charset="0"/>
              </a:rPr>
              <a:t>i</a:t>
            </a:r>
            <a:r>
              <a:rPr lang="en-GB" i="1" dirty="0">
                <a:solidFill>
                  <a:schemeClr val="tx1"/>
                </a:solidFill>
                <a:latin typeface="Times" charset="0"/>
                <a:ea typeface="Times" charset="0"/>
                <a:cs typeface="Times" charset="0"/>
              </a:rPr>
              <a:t> = </a:t>
            </a:r>
            <a:r>
              <a:rPr lang="en-GB" dirty="0">
                <a:solidFill>
                  <a:schemeClr val="tx1"/>
                </a:solidFill>
              </a:rPr>
              <a:t>C</a:t>
            </a:r>
            <a:r>
              <a:rPr lang="en-GB" baseline="30000" dirty="0">
                <a:solidFill>
                  <a:schemeClr val="tx1"/>
                </a:solidFill>
              </a:rPr>
              <a:t>1</a:t>
            </a:r>
            <a:r>
              <a:rPr lang="en-GB" dirty="0">
                <a:solidFill>
                  <a:schemeClr val="tx1"/>
                </a:solidFill>
              </a:rPr>
              <a:t>+C</a:t>
            </a:r>
            <a:r>
              <a:rPr lang="en-GB" baseline="30000" dirty="0">
                <a:solidFill>
                  <a:schemeClr val="tx1"/>
                </a:solidFill>
              </a:rPr>
              <a:t>2</a:t>
            </a:r>
            <a:r>
              <a:rPr lang="en-GB" i="1" dirty="0">
                <a:solidFill>
                  <a:schemeClr val="tx1"/>
                </a:solidFill>
                <a:latin typeface="Times" charset="0"/>
                <a:ea typeface="Times" charset="0"/>
                <a:cs typeface="Times" charset="0"/>
              </a:rPr>
              <a:t>,</a:t>
            </a:r>
            <a:r>
              <a:rPr lang="en-GB" dirty="0">
                <a:solidFill>
                  <a:schemeClr val="tx1"/>
                </a:solidFill>
                <a:ea typeface="Times" charset="0"/>
                <a:cs typeface="Times" charset="0"/>
              </a:rPr>
              <a:t> </a:t>
            </a:r>
            <a:r>
              <a:rPr lang="en-GB" dirty="0">
                <a:solidFill>
                  <a:schemeClr val="tx1"/>
                </a:solidFill>
                <a:latin typeface="+mn-lt"/>
              </a:rPr>
              <a:t>and </a:t>
            </a:r>
            <a:r>
              <a:rPr lang="en-GB" i="1" dirty="0">
                <a:solidFill>
                  <a:schemeClr val="tx1"/>
                </a:solidFill>
                <a:latin typeface="Times" charset="0"/>
                <a:ea typeface="Times" charset="0"/>
                <a:cs typeface="Times" charset="0"/>
              </a:rPr>
              <a:t>J</a:t>
            </a:r>
            <a:r>
              <a:rPr lang="en-GB" i="1" baseline="-25000" dirty="0">
                <a:solidFill>
                  <a:schemeClr val="tx1"/>
                </a:solidFill>
                <a:latin typeface="Times" charset="0"/>
                <a:ea typeface="Times" charset="0"/>
                <a:cs typeface="Times" charset="0"/>
              </a:rPr>
              <a:t>i</a:t>
            </a:r>
            <a:r>
              <a:rPr lang="en-GB" dirty="0">
                <a:solidFill>
                  <a:schemeClr val="tx1"/>
                </a:solidFill>
                <a:latin typeface="Times" charset="0"/>
                <a:ea typeface="Times" charset="0"/>
                <a:cs typeface="Times" charset="0"/>
              </a:rPr>
              <a:t>=0,</a:t>
            </a:r>
            <a:r>
              <a:rPr lang="en-GB" i="1" dirty="0">
                <a:solidFill>
                  <a:schemeClr val="tx1"/>
                </a:solidFill>
                <a:latin typeface="Times" charset="0"/>
                <a:ea typeface="Times" charset="0"/>
                <a:cs typeface="Times" charset="0"/>
              </a:rPr>
              <a:t> </a:t>
            </a:r>
            <a:r>
              <a:rPr lang="en-GB" dirty="0">
                <a:solidFill>
                  <a:schemeClr val="tx1"/>
                </a:solidFill>
                <a:latin typeface="+mn-lt"/>
              </a:rPr>
              <a:t>executing under the server on this processor</a:t>
            </a:r>
          </a:p>
          <a:p>
            <a:pPr marL="346075" indent="-342900">
              <a:buFont typeface="Arial" charset="0"/>
              <a:buChar char="•"/>
            </a:pPr>
            <a:r>
              <a:rPr lang="en-GB" dirty="0">
                <a:solidFill>
                  <a:schemeClr val="tx1"/>
                </a:solidFill>
                <a:latin typeface="+mn-lt"/>
              </a:rPr>
              <a:t>The response time can be calculated, say, R</a:t>
            </a:r>
            <a:r>
              <a:rPr lang="en-GB" baseline="30000" dirty="0">
                <a:solidFill>
                  <a:schemeClr val="tx1"/>
                </a:solidFill>
                <a:latin typeface="+mn-lt"/>
              </a:rPr>
              <a:t>1</a:t>
            </a:r>
          </a:p>
        </p:txBody>
      </p:sp>
      <p:sp>
        <p:nvSpPr>
          <p:cNvPr id="3" name="Title 2"/>
          <p:cNvSpPr>
            <a:spLocks noGrp="1"/>
          </p:cNvSpPr>
          <p:nvPr>
            <p:ph type="title"/>
          </p:nvPr>
        </p:nvSpPr>
        <p:spPr>
          <a:xfrm>
            <a:off x="519906" y="403200"/>
            <a:ext cx="11149013" cy="609398"/>
          </a:xfrm>
        </p:spPr>
        <p:txBody>
          <a:bodyPr/>
          <a:lstStyle/>
          <a:p>
            <a:r>
              <a:rPr lang="en-GB" sz="4400" dirty="0"/>
              <a:t>Parallel Stream Worst-Case Response Time Analysis</a:t>
            </a:r>
          </a:p>
        </p:txBody>
      </p:sp>
      <p:sp>
        <p:nvSpPr>
          <p:cNvPr id="20" name="Frame 19"/>
          <p:cNvSpPr/>
          <p:nvPr/>
        </p:nvSpPr>
        <p:spPr bwMode="auto">
          <a:xfrm>
            <a:off x="519905" y="2293753"/>
            <a:ext cx="2481275" cy="335322"/>
          </a:xfrm>
          <a:prstGeom prst="frame">
            <a:avLst>
              <a:gd name="adj1" fmla="val 5093"/>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grpSp>
        <p:nvGrpSpPr>
          <p:cNvPr id="23" name="Group 22"/>
          <p:cNvGrpSpPr/>
          <p:nvPr/>
        </p:nvGrpSpPr>
        <p:grpSpPr>
          <a:xfrm>
            <a:off x="519905" y="1310085"/>
            <a:ext cx="10022538" cy="2282157"/>
            <a:chOff x="519111" y="1784945"/>
            <a:chExt cx="10022538" cy="2282157"/>
          </a:xfrm>
        </p:grpSpPr>
        <p:sp>
          <p:nvSpPr>
            <p:cNvPr id="24" name="Rectangle 23"/>
            <p:cNvSpPr/>
            <p:nvPr/>
          </p:nvSpPr>
          <p:spPr>
            <a:xfrm>
              <a:off x="519113" y="2819281"/>
              <a:ext cx="1225127" cy="2264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5" name="Rectangle 24"/>
            <p:cNvSpPr/>
            <p:nvPr/>
          </p:nvSpPr>
          <p:spPr>
            <a:xfrm>
              <a:off x="9114648" y="2810229"/>
              <a:ext cx="1225127" cy="2264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6" name="Rectangle 25"/>
            <p:cNvSpPr/>
            <p:nvPr/>
          </p:nvSpPr>
          <p:spPr>
            <a:xfrm>
              <a:off x="2989012" y="2146725"/>
              <a:ext cx="6125636"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7" name="Rectangle 26"/>
            <p:cNvSpPr/>
            <p:nvPr/>
          </p:nvSpPr>
          <p:spPr>
            <a:xfrm>
              <a:off x="2989012" y="2483004"/>
              <a:ext cx="6003123"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8" name="Rectangle 27"/>
            <p:cNvSpPr/>
            <p:nvPr/>
          </p:nvSpPr>
          <p:spPr>
            <a:xfrm>
              <a:off x="2989012" y="2819283"/>
              <a:ext cx="5819354"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9" name="Rectangle 28"/>
            <p:cNvSpPr/>
            <p:nvPr/>
          </p:nvSpPr>
          <p:spPr>
            <a:xfrm>
              <a:off x="2989012" y="3155560"/>
              <a:ext cx="6064380"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cxnSp>
          <p:nvCxnSpPr>
            <p:cNvPr id="30" name="Straight Connector 29"/>
            <p:cNvCxnSpPr/>
            <p:nvPr/>
          </p:nvCxnSpPr>
          <p:spPr>
            <a:xfrm>
              <a:off x="9114648" y="2146725"/>
              <a:ext cx="0" cy="12310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735638" y="2146727"/>
              <a:ext cx="0" cy="12310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1775259" y="2819865"/>
              <a:ext cx="1225127" cy="226409"/>
            </a:xfrm>
            <a:prstGeom prst="rect">
              <a:avLst/>
            </a:prstGeom>
            <a:pattFill prst="narVert">
              <a:fgClr>
                <a:schemeClr val="tx1">
                  <a:lumMod val="50000"/>
                  <a:lumOff val="5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33" name="TextBox 32"/>
            <p:cNvSpPr txBox="1"/>
            <p:nvPr/>
          </p:nvSpPr>
          <p:spPr>
            <a:xfrm>
              <a:off x="519111" y="3623904"/>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1</a:t>
              </a:r>
            </a:p>
          </p:txBody>
        </p:sp>
        <p:sp>
          <p:nvSpPr>
            <p:cNvPr id="34" name="TextBox 33"/>
            <p:cNvSpPr txBox="1"/>
            <p:nvPr/>
          </p:nvSpPr>
          <p:spPr>
            <a:xfrm>
              <a:off x="2071692" y="3623904"/>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2</a:t>
              </a:r>
            </a:p>
          </p:txBody>
        </p:sp>
        <p:sp>
          <p:nvSpPr>
            <p:cNvPr id="35" name="TextBox 34"/>
            <p:cNvSpPr txBox="1"/>
            <p:nvPr/>
          </p:nvSpPr>
          <p:spPr>
            <a:xfrm>
              <a:off x="1979367" y="1784945"/>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3,0</a:t>
              </a:r>
            </a:p>
          </p:txBody>
        </p:sp>
        <p:sp>
          <p:nvSpPr>
            <p:cNvPr id="36" name="TextBox 35"/>
            <p:cNvSpPr txBox="1"/>
            <p:nvPr/>
          </p:nvSpPr>
          <p:spPr>
            <a:xfrm>
              <a:off x="1932360" y="2293410"/>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3, 1</a:t>
              </a:r>
            </a:p>
          </p:txBody>
        </p:sp>
        <p:sp>
          <p:nvSpPr>
            <p:cNvPr id="37" name="TextBox 36"/>
            <p:cNvSpPr txBox="1"/>
            <p:nvPr/>
          </p:nvSpPr>
          <p:spPr>
            <a:xfrm>
              <a:off x="9303680" y="2247448"/>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3,2</a:t>
              </a:r>
            </a:p>
          </p:txBody>
        </p:sp>
        <p:cxnSp>
          <p:nvCxnSpPr>
            <p:cNvPr id="38" name="Straight Arrow Connector 37"/>
            <p:cNvCxnSpPr>
              <a:stCxn id="26" idx="2"/>
              <a:endCxn id="28" idx="0"/>
            </p:cNvCxnSpPr>
            <p:nvPr/>
          </p:nvCxnSpPr>
          <p:spPr>
            <a:xfrm flipH="1">
              <a:off x="835241" y="3045690"/>
              <a:ext cx="296436" cy="5782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40" idx="2"/>
              <a:endCxn id="44" idx="0"/>
            </p:cNvCxnSpPr>
            <p:nvPr/>
          </p:nvCxnSpPr>
          <p:spPr>
            <a:xfrm flipH="1">
              <a:off x="2387822" y="3046274"/>
              <a:ext cx="1" cy="5776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34" idx="1"/>
              <a:endCxn id="45" idx="3"/>
            </p:cNvCxnSpPr>
            <p:nvPr/>
          </p:nvCxnSpPr>
          <p:spPr>
            <a:xfrm flipH="1" flipV="1">
              <a:off x="2611626" y="2006544"/>
              <a:ext cx="377386" cy="2533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35" idx="1"/>
              <a:endCxn id="46" idx="3"/>
            </p:cNvCxnSpPr>
            <p:nvPr/>
          </p:nvCxnSpPr>
          <p:spPr>
            <a:xfrm flipH="1" flipV="1">
              <a:off x="2564619" y="2515009"/>
              <a:ext cx="424393" cy="81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p:cNvCxnSpPr>
              <a:stCxn id="36" idx="3"/>
            </p:cNvCxnSpPr>
            <p:nvPr/>
          </p:nvCxnSpPr>
          <p:spPr>
            <a:xfrm flipV="1">
              <a:off x="8808366" y="2469047"/>
              <a:ext cx="495314" cy="4634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p:cNvCxnSpPr>
              <a:stCxn id="37" idx="2"/>
            </p:cNvCxnSpPr>
            <p:nvPr/>
          </p:nvCxnSpPr>
          <p:spPr>
            <a:xfrm>
              <a:off x="6021202" y="3381969"/>
              <a:ext cx="1816690" cy="2198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4" name="TextBox 43"/>
            <p:cNvSpPr txBox="1"/>
            <p:nvPr/>
          </p:nvSpPr>
          <p:spPr>
            <a:xfrm>
              <a:off x="7521762" y="3601841"/>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3,3</a:t>
              </a:r>
            </a:p>
          </p:txBody>
        </p:sp>
        <p:sp>
          <p:nvSpPr>
            <p:cNvPr id="45" name="TextBox 44"/>
            <p:cNvSpPr txBox="1"/>
            <p:nvPr/>
          </p:nvSpPr>
          <p:spPr>
            <a:xfrm>
              <a:off x="9909390" y="3601841"/>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4</a:t>
              </a:r>
            </a:p>
          </p:txBody>
        </p:sp>
        <p:cxnSp>
          <p:nvCxnSpPr>
            <p:cNvPr id="46" name="Straight Arrow Connector 45"/>
            <p:cNvCxnSpPr>
              <a:stCxn id="27" idx="2"/>
            </p:cNvCxnSpPr>
            <p:nvPr/>
          </p:nvCxnSpPr>
          <p:spPr>
            <a:xfrm>
              <a:off x="9727212" y="3036638"/>
              <a:ext cx="498308" cy="56520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4724869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905" y="3731205"/>
            <a:ext cx="11149013" cy="1112612"/>
          </a:xfrm>
        </p:spPr>
        <p:txBody>
          <a:bodyPr/>
          <a:lstStyle/>
          <a:p>
            <a:r>
              <a:rPr lang="en-GB" dirty="0">
                <a:solidFill>
                  <a:schemeClr val="tx1"/>
                </a:solidFill>
                <a:latin typeface="+mn-lt"/>
              </a:rPr>
              <a:t>Step 2 - Worst-case Response Time for the parallel Processing:</a:t>
            </a:r>
          </a:p>
          <a:p>
            <a:pPr marL="346075" indent="-342900">
              <a:buFont typeface="Arial" charset="0"/>
              <a:buChar char="•"/>
            </a:pPr>
            <a:r>
              <a:rPr lang="en-GB" dirty="0">
                <a:solidFill>
                  <a:schemeClr val="tx1"/>
                </a:solidFill>
                <a:latin typeface="+mn-lt"/>
              </a:rPr>
              <a:t>For the processor, where the stream processing is released, it can be modelled  as a task </a:t>
            </a:r>
            <a:r>
              <a:rPr lang="en-GB" i="1" dirty="0">
                <a:solidFill>
                  <a:schemeClr val="tx1"/>
                </a:solidFill>
                <a:latin typeface="Times" charset="0"/>
                <a:ea typeface="Times" charset="0"/>
                <a:cs typeface="Times" charset="0"/>
              </a:rPr>
              <a:t>i</a:t>
            </a:r>
            <a:r>
              <a:rPr lang="en-GB" dirty="0">
                <a:solidFill>
                  <a:schemeClr val="tx1"/>
                </a:solidFill>
                <a:latin typeface="+mn-lt"/>
              </a:rPr>
              <a:t> with    </a:t>
            </a:r>
            <a:r>
              <a:rPr lang="en-GB" i="1" dirty="0">
                <a:solidFill>
                  <a:schemeClr val="tx1"/>
                </a:solidFill>
                <a:latin typeface="Times" charset="0"/>
                <a:ea typeface="Times" charset="0"/>
                <a:cs typeface="Times" charset="0"/>
              </a:rPr>
              <a:t>T</a:t>
            </a:r>
            <a:r>
              <a:rPr lang="en-GB" i="1" baseline="-25000" dirty="0">
                <a:solidFill>
                  <a:schemeClr val="tx1"/>
                </a:solidFill>
                <a:latin typeface="Times" charset="0"/>
                <a:ea typeface="Times" charset="0"/>
                <a:cs typeface="Times" charset="0"/>
              </a:rPr>
              <a:t>i</a:t>
            </a:r>
            <a:r>
              <a:rPr lang="en-GB" i="1" dirty="0">
                <a:solidFill>
                  <a:schemeClr val="tx1"/>
                </a:solidFill>
                <a:latin typeface="Times" charset="0"/>
                <a:ea typeface="Times" charset="0"/>
                <a:cs typeface="Times" charset="0"/>
              </a:rPr>
              <a:t> = </a:t>
            </a:r>
            <a:r>
              <a:rPr lang="en-GB" i="1" dirty="0">
                <a:solidFill>
                  <a:srgbClr val="C00000"/>
                </a:solidFill>
                <a:latin typeface="Times" charset="0"/>
                <a:ea typeface="Times" charset="0"/>
                <a:cs typeface="Times" charset="0"/>
              </a:rPr>
              <a:t>T</a:t>
            </a:r>
            <a:r>
              <a:rPr lang="en-GB" i="1" dirty="0">
                <a:solidFill>
                  <a:schemeClr val="tx1"/>
                </a:solidFill>
                <a:latin typeface="Times" charset="0"/>
                <a:ea typeface="Times" charset="0"/>
                <a:cs typeface="Times" charset="0"/>
              </a:rPr>
              <a:t>,  C</a:t>
            </a:r>
            <a:r>
              <a:rPr lang="en-GB" i="1" baseline="-25000" dirty="0">
                <a:solidFill>
                  <a:schemeClr val="tx1"/>
                </a:solidFill>
                <a:latin typeface="Times" charset="0"/>
                <a:ea typeface="Times" charset="0"/>
                <a:cs typeface="Times" charset="0"/>
              </a:rPr>
              <a:t>i</a:t>
            </a:r>
            <a:r>
              <a:rPr lang="en-GB" i="1" dirty="0">
                <a:solidFill>
                  <a:schemeClr val="tx1"/>
                </a:solidFill>
                <a:latin typeface="Times" charset="0"/>
                <a:ea typeface="Times" charset="0"/>
                <a:cs typeface="Times" charset="0"/>
              </a:rPr>
              <a:t> = </a:t>
            </a:r>
            <a:r>
              <a:rPr lang="en-GB" dirty="0">
                <a:solidFill>
                  <a:schemeClr val="tx1"/>
                </a:solidFill>
              </a:rPr>
              <a:t>C</a:t>
            </a:r>
            <a:r>
              <a:rPr lang="en-GB" baseline="30000" dirty="0">
                <a:solidFill>
                  <a:schemeClr val="tx1"/>
                </a:solidFill>
              </a:rPr>
              <a:t>1</a:t>
            </a:r>
            <a:r>
              <a:rPr lang="en-GB" dirty="0">
                <a:solidFill>
                  <a:schemeClr val="tx1"/>
                </a:solidFill>
              </a:rPr>
              <a:t>+C</a:t>
            </a:r>
            <a:r>
              <a:rPr lang="en-GB" baseline="30000" dirty="0">
                <a:solidFill>
                  <a:schemeClr val="tx1"/>
                </a:solidFill>
              </a:rPr>
              <a:t>2</a:t>
            </a:r>
            <a:r>
              <a:rPr lang="en-GB" dirty="0">
                <a:solidFill>
                  <a:schemeClr val="tx1"/>
                </a:solidFill>
              </a:rPr>
              <a:t>+C</a:t>
            </a:r>
            <a:r>
              <a:rPr lang="en-GB" baseline="30000" dirty="0">
                <a:solidFill>
                  <a:schemeClr val="tx1"/>
                </a:solidFill>
              </a:rPr>
              <a:t>3,2</a:t>
            </a:r>
            <a:r>
              <a:rPr lang="en-GB" i="1" dirty="0">
                <a:solidFill>
                  <a:schemeClr val="tx1"/>
                </a:solidFill>
                <a:latin typeface="Times" charset="0"/>
                <a:ea typeface="Times" charset="0"/>
                <a:cs typeface="Times" charset="0"/>
              </a:rPr>
              <a:t>, </a:t>
            </a:r>
            <a:r>
              <a:rPr lang="en-GB" dirty="0">
                <a:solidFill>
                  <a:schemeClr val="tx1"/>
                </a:solidFill>
                <a:latin typeface="+mn-lt"/>
              </a:rPr>
              <a:t>and </a:t>
            </a:r>
            <a:r>
              <a:rPr lang="en-GB" i="1" dirty="0">
                <a:solidFill>
                  <a:schemeClr val="tx1"/>
                </a:solidFill>
                <a:latin typeface="Times" charset="0"/>
                <a:ea typeface="Times" charset="0"/>
                <a:cs typeface="Times" charset="0"/>
              </a:rPr>
              <a:t>J</a:t>
            </a:r>
            <a:r>
              <a:rPr lang="en-GB" i="1" baseline="-25000" dirty="0">
                <a:solidFill>
                  <a:schemeClr val="tx1"/>
                </a:solidFill>
                <a:latin typeface="Times" charset="0"/>
                <a:ea typeface="Times" charset="0"/>
                <a:cs typeface="Times" charset="0"/>
              </a:rPr>
              <a:t>i</a:t>
            </a:r>
            <a:r>
              <a:rPr lang="en-GB" dirty="0">
                <a:solidFill>
                  <a:schemeClr val="tx1"/>
                </a:solidFill>
                <a:latin typeface="Times" charset="0"/>
                <a:ea typeface="Times" charset="0"/>
                <a:cs typeface="Times" charset="0"/>
              </a:rPr>
              <a:t>=0,</a:t>
            </a:r>
            <a:r>
              <a:rPr lang="en-GB" i="1" dirty="0">
                <a:solidFill>
                  <a:schemeClr val="tx1"/>
                </a:solidFill>
                <a:latin typeface="Times" charset="0"/>
                <a:ea typeface="Times" charset="0"/>
                <a:cs typeface="Times" charset="0"/>
              </a:rPr>
              <a:t>  </a:t>
            </a:r>
            <a:r>
              <a:rPr lang="en-GB" dirty="0">
                <a:solidFill>
                  <a:schemeClr val="tx1"/>
                </a:solidFill>
                <a:latin typeface="+mn-lt"/>
              </a:rPr>
              <a:t>executing under the corresponding server,  =&gt; R</a:t>
            </a:r>
            <a:r>
              <a:rPr lang="en-GB" baseline="30000" dirty="0">
                <a:solidFill>
                  <a:schemeClr val="tx1"/>
                </a:solidFill>
                <a:latin typeface="+mn-lt"/>
              </a:rPr>
              <a:t>3,2</a:t>
            </a:r>
          </a:p>
        </p:txBody>
      </p:sp>
      <p:sp>
        <p:nvSpPr>
          <p:cNvPr id="3" name="Title 2"/>
          <p:cNvSpPr>
            <a:spLocks noGrp="1"/>
          </p:cNvSpPr>
          <p:nvPr>
            <p:ph type="title"/>
          </p:nvPr>
        </p:nvSpPr>
        <p:spPr>
          <a:xfrm>
            <a:off x="519906" y="403200"/>
            <a:ext cx="11149013" cy="609398"/>
          </a:xfrm>
        </p:spPr>
        <p:txBody>
          <a:bodyPr/>
          <a:lstStyle/>
          <a:p>
            <a:r>
              <a:rPr lang="en-GB" sz="4400" dirty="0"/>
              <a:t>Parallel Stream Worst-Case Response Time Analysis</a:t>
            </a:r>
          </a:p>
        </p:txBody>
      </p:sp>
      <p:sp>
        <p:nvSpPr>
          <p:cNvPr id="20" name="Frame 19"/>
          <p:cNvSpPr/>
          <p:nvPr/>
        </p:nvSpPr>
        <p:spPr bwMode="auto">
          <a:xfrm>
            <a:off x="519905" y="2286175"/>
            <a:ext cx="8289255" cy="342900"/>
          </a:xfrm>
          <a:prstGeom prst="frame">
            <a:avLst>
              <a:gd name="adj1" fmla="val 0"/>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grpSp>
        <p:nvGrpSpPr>
          <p:cNvPr id="23" name="Group 22"/>
          <p:cNvGrpSpPr/>
          <p:nvPr/>
        </p:nvGrpSpPr>
        <p:grpSpPr>
          <a:xfrm>
            <a:off x="519905" y="1310085"/>
            <a:ext cx="10022538" cy="2282157"/>
            <a:chOff x="519111" y="1784945"/>
            <a:chExt cx="10022538" cy="2282157"/>
          </a:xfrm>
        </p:grpSpPr>
        <p:sp>
          <p:nvSpPr>
            <p:cNvPr id="24" name="Rectangle 23"/>
            <p:cNvSpPr/>
            <p:nvPr/>
          </p:nvSpPr>
          <p:spPr>
            <a:xfrm>
              <a:off x="519113" y="2819281"/>
              <a:ext cx="1225127" cy="2264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5" name="Rectangle 24"/>
            <p:cNvSpPr/>
            <p:nvPr/>
          </p:nvSpPr>
          <p:spPr>
            <a:xfrm>
              <a:off x="9114648" y="2810229"/>
              <a:ext cx="1225127" cy="2264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6" name="Rectangle 25"/>
            <p:cNvSpPr/>
            <p:nvPr/>
          </p:nvSpPr>
          <p:spPr>
            <a:xfrm>
              <a:off x="2989012" y="2146725"/>
              <a:ext cx="6125636"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7" name="Rectangle 26"/>
            <p:cNvSpPr/>
            <p:nvPr/>
          </p:nvSpPr>
          <p:spPr>
            <a:xfrm>
              <a:off x="2989012" y="2483004"/>
              <a:ext cx="6003123"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8" name="Rectangle 27"/>
            <p:cNvSpPr/>
            <p:nvPr/>
          </p:nvSpPr>
          <p:spPr>
            <a:xfrm>
              <a:off x="2989012" y="2819283"/>
              <a:ext cx="5819354"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9" name="Rectangle 28"/>
            <p:cNvSpPr/>
            <p:nvPr/>
          </p:nvSpPr>
          <p:spPr>
            <a:xfrm>
              <a:off x="2989012" y="3155560"/>
              <a:ext cx="6064380"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cxnSp>
          <p:nvCxnSpPr>
            <p:cNvPr id="30" name="Straight Connector 29"/>
            <p:cNvCxnSpPr/>
            <p:nvPr/>
          </p:nvCxnSpPr>
          <p:spPr>
            <a:xfrm>
              <a:off x="9114648" y="2146725"/>
              <a:ext cx="0" cy="12310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735638" y="2146727"/>
              <a:ext cx="0" cy="12310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1775259" y="2819865"/>
              <a:ext cx="1225127" cy="226409"/>
            </a:xfrm>
            <a:prstGeom prst="rect">
              <a:avLst/>
            </a:prstGeom>
            <a:pattFill prst="narVert">
              <a:fgClr>
                <a:schemeClr val="tx1">
                  <a:lumMod val="50000"/>
                  <a:lumOff val="5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33" name="TextBox 32"/>
            <p:cNvSpPr txBox="1"/>
            <p:nvPr/>
          </p:nvSpPr>
          <p:spPr>
            <a:xfrm>
              <a:off x="519111" y="3623904"/>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1</a:t>
              </a:r>
            </a:p>
          </p:txBody>
        </p:sp>
        <p:sp>
          <p:nvSpPr>
            <p:cNvPr id="34" name="TextBox 33"/>
            <p:cNvSpPr txBox="1"/>
            <p:nvPr/>
          </p:nvSpPr>
          <p:spPr>
            <a:xfrm>
              <a:off x="2071692" y="3623904"/>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2</a:t>
              </a:r>
            </a:p>
          </p:txBody>
        </p:sp>
        <p:sp>
          <p:nvSpPr>
            <p:cNvPr id="35" name="TextBox 34"/>
            <p:cNvSpPr txBox="1"/>
            <p:nvPr/>
          </p:nvSpPr>
          <p:spPr>
            <a:xfrm>
              <a:off x="1979367" y="1784945"/>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3,0</a:t>
              </a:r>
            </a:p>
          </p:txBody>
        </p:sp>
        <p:sp>
          <p:nvSpPr>
            <p:cNvPr id="36" name="TextBox 35"/>
            <p:cNvSpPr txBox="1"/>
            <p:nvPr/>
          </p:nvSpPr>
          <p:spPr>
            <a:xfrm>
              <a:off x="1932360" y="2293410"/>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3, 1</a:t>
              </a:r>
            </a:p>
          </p:txBody>
        </p:sp>
        <p:sp>
          <p:nvSpPr>
            <p:cNvPr id="37" name="TextBox 36"/>
            <p:cNvSpPr txBox="1"/>
            <p:nvPr/>
          </p:nvSpPr>
          <p:spPr>
            <a:xfrm>
              <a:off x="9303680" y="2247448"/>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3,2</a:t>
              </a:r>
            </a:p>
          </p:txBody>
        </p:sp>
        <p:cxnSp>
          <p:nvCxnSpPr>
            <p:cNvPr id="38" name="Straight Arrow Connector 37"/>
            <p:cNvCxnSpPr>
              <a:stCxn id="26" idx="2"/>
              <a:endCxn id="28" idx="0"/>
            </p:cNvCxnSpPr>
            <p:nvPr/>
          </p:nvCxnSpPr>
          <p:spPr>
            <a:xfrm flipH="1">
              <a:off x="835241" y="3045690"/>
              <a:ext cx="296436" cy="5782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40" idx="2"/>
              <a:endCxn id="44" idx="0"/>
            </p:cNvCxnSpPr>
            <p:nvPr/>
          </p:nvCxnSpPr>
          <p:spPr>
            <a:xfrm flipH="1">
              <a:off x="2387822" y="3046274"/>
              <a:ext cx="1" cy="5776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34" idx="1"/>
              <a:endCxn id="45" idx="3"/>
            </p:cNvCxnSpPr>
            <p:nvPr/>
          </p:nvCxnSpPr>
          <p:spPr>
            <a:xfrm flipH="1" flipV="1">
              <a:off x="2611626" y="2006544"/>
              <a:ext cx="377386" cy="2533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35" idx="1"/>
              <a:endCxn id="46" idx="3"/>
            </p:cNvCxnSpPr>
            <p:nvPr/>
          </p:nvCxnSpPr>
          <p:spPr>
            <a:xfrm flipH="1" flipV="1">
              <a:off x="2564619" y="2515009"/>
              <a:ext cx="424393" cy="81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p:cNvCxnSpPr>
              <a:stCxn id="36" idx="3"/>
            </p:cNvCxnSpPr>
            <p:nvPr/>
          </p:nvCxnSpPr>
          <p:spPr>
            <a:xfrm flipV="1">
              <a:off x="8808366" y="2469047"/>
              <a:ext cx="495314" cy="4634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p:cNvCxnSpPr>
              <a:stCxn id="37" idx="2"/>
            </p:cNvCxnSpPr>
            <p:nvPr/>
          </p:nvCxnSpPr>
          <p:spPr>
            <a:xfrm>
              <a:off x="6021202" y="3381969"/>
              <a:ext cx="1816690" cy="2198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4" name="TextBox 43"/>
            <p:cNvSpPr txBox="1"/>
            <p:nvPr/>
          </p:nvSpPr>
          <p:spPr>
            <a:xfrm>
              <a:off x="7521762" y="3601841"/>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3,3</a:t>
              </a:r>
            </a:p>
          </p:txBody>
        </p:sp>
        <p:sp>
          <p:nvSpPr>
            <p:cNvPr id="45" name="TextBox 44"/>
            <p:cNvSpPr txBox="1"/>
            <p:nvPr/>
          </p:nvSpPr>
          <p:spPr>
            <a:xfrm>
              <a:off x="9909390" y="3601841"/>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4</a:t>
              </a:r>
            </a:p>
          </p:txBody>
        </p:sp>
        <p:cxnSp>
          <p:nvCxnSpPr>
            <p:cNvPr id="46" name="Straight Arrow Connector 45"/>
            <p:cNvCxnSpPr>
              <a:stCxn id="27" idx="2"/>
            </p:cNvCxnSpPr>
            <p:nvPr/>
          </p:nvCxnSpPr>
          <p:spPr>
            <a:xfrm>
              <a:off x="9727212" y="3036638"/>
              <a:ext cx="498308" cy="56520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48" name="Frame 47"/>
          <p:cNvSpPr/>
          <p:nvPr/>
        </p:nvSpPr>
        <p:spPr bwMode="auto">
          <a:xfrm>
            <a:off x="2989805" y="1653005"/>
            <a:ext cx="6125637" cy="263560"/>
          </a:xfrm>
          <a:prstGeom prst="frame">
            <a:avLst>
              <a:gd name="adj1" fmla="val 0"/>
            </a:avLst>
          </a:prstGeom>
          <a:solidFill>
            <a:srgbClr val="00B050"/>
          </a:solidFill>
          <a:ln>
            <a:solidFill>
              <a:srgbClr val="00B050"/>
            </a:solidFill>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
        <p:nvSpPr>
          <p:cNvPr id="49" name="Frame 48"/>
          <p:cNvSpPr/>
          <p:nvPr/>
        </p:nvSpPr>
        <p:spPr bwMode="auto">
          <a:xfrm>
            <a:off x="2989806" y="1968187"/>
            <a:ext cx="6003124" cy="266363"/>
          </a:xfrm>
          <a:prstGeom prst="frame">
            <a:avLst>
              <a:gd name="adj1" fmla="val 0"/>
            </a:avLst>
          </a:prstGeom>
          <a:solidFill>
            <a:srgbClr val="00B050"/>
          </a:solidFill>
          <a:ln>
            <a:solidFill>
              <a:srgbClr val="00B050"/>
            </a:solidFill>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
        <p:nvSpPr>
          <p:cNvPr id="50" name="Frame 49"/>
          <p:cNvSpPr/>
          <p:nvPr/>
        </p:nvSpPr>
        <p:spPr bwMode="auto">
          <a:xfrm>
            <a:off x="2989805" y="2669185"/>
            <a:ext cx="6064381" cy="296770"/>
          </a:xfrm>
          <a:prstGeom prst="frame">
            <a:avLst>
              <a:gd name="adj1" fmla="val 0"/>
            </a:avLst>
          </a:prstGeom>
          <a:solidFill>
            <a:srgbClr val="00B050"/>
          </a:solidFill>
          <a:ln>
            <a:solidFill>
              <a:srgbClr val="00B050"/>
            </a:solidFill>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
        <p:nvSpPr>
          <p:cNvPr id="51" name="Text Placeholder 1"/>
          <p:cNvSpPr txBox="1">
            <a:spLocks/>
          </p:cNvSpPr>
          <p:nvPr/>
        </p:nvSpPr>
        <p:spPr>
          <a:xfrm>
            <a:off x="519905" y="4980355"/>
            <a:ext cx="11149013" cy="664797"/>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2"/>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6075" indent="-342900">
              <a:buFont typeface="Arial" charset="0"/>
              <a:buChar char="•"/>
            </a:pPr>
            <a:r>
              <a:rPr lang="en-GB" dirty="0">
                <a:solidFill>
                  <a:schemeClr val="tx1"/>
                </a:solidFill>
                <a:latin typeface="+mn-lt"/>
              </a:rPr>
              <a:t>For the rest processors, e.g., processor 1, it can be modelled  as a task </a:t>
            </a:r>
            <a:r>
              <a:rPr lang="en-GB" i="1" dirty="0">
                <a:solidFill>
                  <a:schemeClr val="tx1"/>
                </a:solidFill>
                <a:latin typeface="Times" charset="0"/>
                <a:ea typeface="Times" charset="0"/>
                <a:cs typeface="Times" charset="0"/>
              </a:rPr>
              <a:t>i</a:t>
            </a:r>
            <a:r>
              <a:rPr lang="en-GB" dirty="0">
                <a:solidFill>
                  <a:schemeClr val="tx1"/>
                </a:solidFill>
                <a:latin typeface="+mn-lt"/>
              </a:rPr>
              <a:t> with </a:t>
            </a:r>
            <a:r>
              <a:rPr lang="en-GB" i="1" dirty="0">
                <a:solidFill>
                  <a:schemeClr val="tx1"/>
                </a:solidFill>
                <a:latin typeface="Times" charset="0"/>
                <a:ea typeface="Times" charset="0"/>
                <a:cs typeface="Times" charset="0"/>
              </a:rPr>
              <a:t>T</a:t>
            </a:r>
            <a:r>
              <a:rPr lang="en-GB" i="1" baseline="-25000" dirty="0">
                <a:solidFill>
                  <a:schemeClr val="tx1"/>
                </a:solidFill>
                <a:latin typeface="Times" charset="0"/>
                <a:ea typeface="Times" charset="0"/>
                <a:cs typeface="Times" charset="0"/>
              </a:rPr>
              <a:t>i</a:t>
            </a:r>
            <a:r>
              <a:rPr lang="en-GB" i="1" dirty="0">
                <a:solidFill>
                  <a:schemeClr val="tx1"/>
                </a:solidFill>
                <a:latin typeface="Times" charset="0"/>
                <a:ea typeface="Times" charset="0"/>
                <a:cs typeface="Times" charset="0"/>
              </a:rPr>
              <a:t> = </a:t>
            </a:r>
            <a:r>
              <a:rPr lang="en-GB" i="1" dirty="0">
                <a:solidFill>
                  <a:srgbClr val="C00000"/>
                </a:solidFill>
                <a:latin typeface="Times" charset="0"/>
                <a:ea typeface="Times" charset="0"/>
                <a:cs typeface="Times" charset="0"/>
              </a:rPr>
              <a:t>T</a:t>
            </a:r>
            <a:r>
              <a:rPr lang="en-GB" i="1" dirty="0">
                <a:solidFill>
                  <a:schemeClr val="tx1"/>
                </a:solidFill>
                <a:latin typeface="Times" charset="0"/>
                <a:ea typeface="Times" charset="0"/>
                <a:cs typeface="Times" charset="0"/>
              </a:rPr>
              <a:t>,  C</a:t>
            </a:r>
            <a:r>
              <a:rPr lang="en-GB" i="1" baseline="-25000" dirty="0">
                <a:solidFill>
                  <a:schemeClr val="tx1"/>
                </a:solidFill>
                <a:latin typeface="Times" charset="0"/>
                <a:ea typeface="Times" charset="0"/>
                <a:cs typeface="Times" charset="0"/>
              </a:rPr>
              <a:t>i</a:t>
            </a:r>
            <a:r>
              <a:rPr lang="en-GB" i="1" dirty="0">
                <a:solidFill>
                  <a:schemeClr val="tx1"/>
                </a:solidFill>
                <a:latin typeface="Times" charset="0"/>
                <a:ea typeface="Times" charset="0"/>
                <a:cs typeface="Times" charset="0"/>
              </a:rPr>
              <a:t> = </a:t>
            </a:r>
            <a:r>
              <a:rPr lang="en-GB" dirty="0">
                <a:solidFill>
                  <a:schemeClr val="tx1"/>
                </a:solidFill>
              </a:rPr>
              <a:t>C</a:t>
            </a:r>
            <a:r>
              <a:rPr lang="en-GB" baseline="30000" dirty="0">
                <a:solidFill>
                  <a:schemeClr val="tx1"/>
                </a:solidFill>
              </a:rPr>
              <a:t>3,1</a:t>
            </a:r>
            <a:r>
              <a:rPr lang="en-GB" i="1" dirty="0">
                <a:solidFill>
                  <a:schemeClr val="tx1"/>
                </a:solidFill>
                <a:latin typeface="Times" charset="0"/>
                <a:ea typeface="Times" charset="0"/>
                <a:cs typeface="Times" charset="0"/>
              </a:rPr>
              <a:t>, </a:t>
            </a:r>
            <a:r>
              <a:rPr lang="en-GB" dirty="0">
                <a:solidFill>
                  <a:schemeClr val="tx1"/>
                </a:solidFill>
                <a:latin typeface="+mn-lt"/>
                <a:ea typeface="Times" charset="0"/>
                <a:cs typeface="Times" charset="0"/>
              </a:rPr>
              <a:t>and</a:t>
            </a:r>
            <a:r>
              <a:rPr lang="en-GB" i="1" dirty="0">
                <a:solidFill>
                  <a:schemeClr val="tx1"/>
                </a:solidFill>
                <a:latin typeface="Times" charset="0"/>
                <a:ea typeface="Times" charset="0"/>
                <a:cs typeface="Times" charset="0"/>
              </a:rPr>
              <a:t> J</a:t>
            </a:r>
            <a:r>
              <a:rPr lang="en-GB" i="1" baseline="-25000" dirty="0">
                <a:solidFill>
                  <a:schemeClr val="tx1"/>
                </a:solidFill>
                <a:latin typeface="Times" charset="0"/>
                <a:ea typeface="Times" charset="0"/>
                <a:cs typeface="Times" charset="0"/>
              </a:rPr>
              <a:t>i</a:t>
            </a:r>
            <a:r>
              <a:rPr lang="en-GB" dirty="0">
                <a:solidFill>
                  <a:schemeClr val="tx1"/>
                </a:solidFill>
                <a:latin typeface="Times" charset="0"/>
                <a:ea typeface="Times" charset="0"/>
                <a:cs typeface="Times" charset="0"/>
              </a:rPr>
              <a:t>=0,</a:t>
            </a:r>
            <a:r>
              <a:rPr lang="en-GB" i="1" dirty="0">
                <a:solidFill>
                  <a:schemeClr val="tx1"/>
                </a:solidFill>
                <a:latin typeface="Times" charset="0"/>
                <a:ea typeface="Times" charset="0"/>
                <a:cs typeface="Times" charset="0"/>
              </a:rPr>
              <a:t> </a:t>
            </a:r>
            <a:r>
              <a:rPr lang="en-GB" dirty="0">
                <a:solidFill>
                  <a:schemeClr val="tx1"/>
                </a:solidFill>
                <a:latin typeface="+mn-lt"/>
              </a:rPr>
              <a:t>executing under the corresponding server, </a:t>
            </a:r>
            <a:r>
              <a:rPr lang="en-GB" dirty="0">
                <a:solidFill>
                  <a:schemeClr val="tx1"/>
                </a:solidFill>
              </a:rPr>
              <a:t>=&gt;</a:t>
            </a:r>
            <a:r>
              <a:rPr lang="en-GB" dirty="0">
                <a:solidFill>
                  <a:schemeClr val="tx1"/>
                </a:solidFill>
                <a:latin typeface="+mn-lt"/>
              </a:rPr>
              <a:t> R</a:t>
            </a:r>
            <a:r>
              <a:rPr lang="en-GB" baseline="30000" dirty="0">
                <a:solidFill>
                  <a:schemeClr val="tx1"/>
                </a:solidFill>
                <a:latin typeface="+mn-lt"/>
              </a:rPr>
              <a:t>3,1</a:t>
            </a:r>
          </a:p>
        </p:txBody>
      </p:sp>
      <p:sp>
        <p:nvSpPr>
          <p:cNvPr id="52" name="Text Placeholder 1"/>
          <p:cNvSpPr txBox="1">
            <a:spLocks/>
          </p:cNvSpPr>
          <p:nvPr/>
        </p:nvSpPr>
        <p:spPr>
          <a:xfrm>
            <a:off x="519905" y="5781690"/>
            <a:ext cx="11149013" cy="946413"/>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2"/>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6075" indent="-342900">
              <a:buFont typeface="Arial" charset="0"/>
              <a:buChar char="•"/>
            </a:pPr>
            <a:r>
              <a:rPr lang="en-GB" dirty="0">
                <a:solidFill>
                  <a:schemeClr val="tx1"/>
                </a:solidFill>
                <a:latin typeface="+mn-lt"/>
              </a:rPr>
              <a:t>From release to when the parallel processing finished:</a:t>
            </a:r>
          </a:p>
          <a:p>
            <a:r>
              <a:rPr lang="en-GB" dirty="0">
                <a:solidFill>
                  <a:schemeClr val="tx1"/>
                </a:solidFill>
                <a:latin typeface="+mn-lt"/>
              </a:rPr>
              <a:t>	</a:t>
            </a:r>
            <a:r>
              <a:rPr lang="en-GB" sz="3600" dirty="0">
                <a:solidFill>
                  <a:schemeClr val="tx1"/>
                </a:solidFill>
                <a:latin typeface="+mn-lt"/>
              </a:rPr>
              <a:t>R=Max(</a:t>
            </a:r>
            <a:r>
              <a:rPr lang="en-GB" dirty="0">
                <a:solidFill>
                  <a:schemeClr val="tx1"/>
                </a:solidFill>
              </a:rPr>
              <a:t>R</a:t>
            </a:r>
            <a:r>
              <a:rPr lang="en-GB" baseline="30000" dirty="0">
                <a:solidFill>
                  <a:schemeClr val="tx1"/>
                </a:solidFill>
              </a:rPr>
              <a:t>3,2</a:t>
            </a:r>
            <a:r>
              <a:rPr lang="en-GB" dirty="0">
                <a:solidFill>
                  <a:schemeClr val="tx1"/>
                </a:solidFill>
              </a:rPr>
              <a:t>, C</a:t>
            </a:r>
            <a:r>
              <a:rPr lang="en-GB" baseline="30000" dirty="0">
                <a:solidFill>
                  <a:schemeClr val="tx1"/>
                </a:solidFill>
              </a:rPr>
              <a:t>3,0</a:t>
            </a:r>
            <a:r>
              <a:rPr lang="en-GB" dirty="0">
                <a:solidFill>
                  <a:schemeClr val="tx1"/>
                </a:solidFill>
              </a:rPr>
              <a:t>+R</a:t>
            </a:r>
            <a:r>
              <a:rPr lang="en-GB" baseline="30000" dirty="0">
                <a:solidFill>
                  <a:schemeClr val="tx1"/>
                </a:solidFill>
              </a:rPr>
              <a:t>1</a:t>
            </a:r>
            <a:r>
              <a:rPr lang="en-GB" dirty="0">
                <a:solidFill>
                  <a:schemeClr val="tx1"/>
                </a:solidFill>
              </a:rPr>
              <a:t>, C</a:t>
            </a:r>
            <a:r>
              <a:rPr lang="en-GB" baseline="30000" dirty="0">
                <a:solidFill>
                  <a:schemeClr val="tx1"/>
                </a:solidFill>
              </a:rPr>
              <a:t>3,1</a:t>
            </a:r>
            <a:r>
              <a:rPr lang="en-GB" dirty="0">
                <a:solidFill>
                  <a:schemeClr val="tx1"/>
                </a:solidFill>
              </a:rPr>
              <a:t>+R</a:t>
            </a:r>
            <a:r>
              <a:rPr lang="en-GB" baseline="30000" dirty="0">
                <a:solidFill>
                  <a:schemeClr val="tx1"/>
                </a:solidFill>
              </a:rPr>
              <a:t>1</a:t>
            </a:r>
            <a:r>
              <a:rPr lang="en-GB" dirty="0">
                <a:solidFill>
                  <a:schemeClr val="tx1"/>
                </a:solidFill>
              </a:rPr>
              <a:t>, C</a:t>
            </a:r>
            <a:r>
              <a:rPr lang="en-GB" baseline="30000" dirty="0">
                <a:solidFill>
                  <a:schemeClr val="tx1"/>
                </a:solidFill>
              </a:rPr>
              <a:t>3,3</a:t>
            </a:r>
            <a:r>
              <a:rPr lang="en-GB" dirty="0">
                <a:solidFill>
                  <a:schemeClr val="tx1"/>
                </a:solidFill>
              </a:rPr>
              <a:t>+R</a:t>
            </a:r>
            <a:r>
              <a:rPr lang="en-GB" baseline="30000" dirty="0">
                <a:solidFill>
                  <a:schemeClr val="tx1"/>
                </a:solidFill>
              </a:rPr>
              <a:t>1</a:t>
            </a:r>
            <a:r>
              <a:rPr lang="en-GB" sz="3600" dirty="0">
                <a:solidFill>
                  <a:schemeClr val="tx1"/>
                </a:solidFill>
                <a:latin typeface="+mn-lt"/>
              </a:rPr>
              <a:t>)</a:t>
            </a:r>
          </a:p>
        </p:txBody>
      </p:sp>
    </p:spTree>
    <p:extLst>
      <p:ext uri="{BB962C8B-B14F-4D97-AF65-F5344CB8AC3E}">
        <p14:creationId xmlns:p14="http://schemas.microsoft.com/office/powerpoint/2010/main" val="71721388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905" y="3731205"/>
            <a:ext cx="11149013" cy="1892826"/>
          </a:xfrm>
        </p:spPr>
        <p:txBody>
          <a:bodyPr/>
          <a:lstStyle/>
          <a:p>
            <a:r>
              <a:rPr lang="en-GB" dirty="0">
                <a:solidFill>
                  <a:schemeClr val="tx1"/>
                </a:solidFill>
                <a:latin typeface="+mn-lt"/>
              </a:rPr>
              <a:t>Step 3 - Worst-case Response Time for the epilogue:</a:t>
            </a:r>
          </a:p>
          <a:p>
            <a:pPr marL="346075" indent="-342900">
              <a:buFont typeface="Arial" charset="0"/>
              <a:buChar char="•"/>
            </a:pPr>
            <a:r>
              <a:rPr lang="en-GB" dirty="0">
                <a:solidFill>
                  <a:schemeClr val="tx1"/>
                </a:solidFill>
                <a:latin typeface="+mn-lt"/>
              </a:rPr>
              <a:t>This can be modelled  as a task </a:t>
            </a:r>
            <a:r>
              <a:rPr lang="en-GB" i="1" dirty="0">
                <a:solidFill>
                  <a:schemeClr val="tx1"/>
                </a:solidFill>
                <a:latin typeface="Times" charset="0"/>
                <a:ea typeface="Times" charset="0"/>
                <a:cs typeface="Times" charset="0"/>
              </a:rPr>
              <a:t>i</a:t>
            </a:r>
            <a:r>
              <a:rPr lang="en-GB" dirty="0">
                <a:solidFill>
                  <a:schemeClr val="tx1"/>
                </a:solidFill>
                <a:latin typeface="+mn-lt"/>
              </a:rPr>
              <a:t> with </a:t>
            </a:r>
            <a:r>
              <a:rPr lang="en-GB" i="1" dirty="0">
                <a:solidFill>
                  <a:schemeClr val="tx1"/>
                </a:solidFill>
                <a:latin typeface="Times" charset="0"/>
                <a:ea typeface="Times" charset="0"/>
                <a:cs typeface="Times" charset="0"/>
              </a:rPr>
              <a:t>T</a:t>
            </a:r>
            <a:r>
              <a:rPr lang="en-GB" i="1" baseline="-25000" dirty="0">
                <a:solidFill>
                  <a:schemeClr val="tx1"/>
                </a:solidFill>
                <a:latin typeface="Times" charset="0"/>
                <a:ea typeface="Times" charset="0"/>
                <a:cs typeface="Times" charset="0"/>
              </a:rPr>
              <a:t>i</a:t>
            </a:r>
            <a:r>
              <a:rPr lang="en-GB" i="1" dirty="0">
                <a:solidFill>
                  <a:schemeClr val="tx1"/>
                </a:solidFill>
                <a:latin typeface="Times" charset="0"/>
                <a:ea typeface="Times" charset="0"/>
                <a:cs typeface="Times" charset="0"/>
              </a:rPr>
              <a:t> = </a:t>
            </a:r>
            <a:r>
              <a:rPr lang="en-GB" i="1" dirty="0">
                <a:solidFill>
                  <a:srgbClr val="C00000"/>
                </a:solidFill>
                <a:latin typeface="Times" charset="0"/>
                <a:ea typeface="Times" charset="0"/>
                <a:cs typeface="Times" charset="0"/>
              </a:rPr>
              <a:t>T</a:t>
            </a:r>
            <a:r>
              <a:rPr lang="en-GB" i="1" dirty="0">
                <a:solidFill>
                  <a:schemeClr val="tx1"/>
                </a:solidFill>
                <a:latin typeface="Times" charset="0"/>
                <a:ea typeface="Times" charset="0"/>
                <a:cs typeface="Times" charset="0"/>
              </a:rPr>
              <a:t>,  C</a:t>
            </a:r>
            <a:r>
              <a:rPr lang="en-GB" i="1" baseline="-25000" dirty="0">
                <a:solidFill>
                  <a:schemeClr val="tx1"/>
                </a:solidFill>
                <a:latin typeface="Times" charset="0"/>
                <a:ea typeface="Times" charset="0"/>
                <a:cs typeface="Times" charset="0"/>
              </a:rPr>
              <a:t>i</a:t>
            </a:r>
            <a:r>
              <a:rPr lang="en-GB" i="1" dirty="0">
                <a:solidFill>
                  <a:schemeClr val="tx1"/>
                </a:solidFill>
                <a:latin typeface="Times" charset="0"/>
                <a:ea typeface="Times" charset="0"/>
                <a:cs typeface="Times" charset="0"/>
              </a:rPr>
              <a:t> = </a:t>
            </a:r>
            <a:r>
              <a:rPr lang="en-GB" dirty="0">
                <a:solidFill>
                  <a:schemeClr val="tx1"/>
                </a:solidFill>
              </a:rPr>
              <a:t>C</a:t>
            </a:r>
            <a:r>
              <a:rPr lang="en-GB" baseline="30000" dirty="0">
                <a:solidFill>
                  <a:schemeClr val="tx1"/>
                </a:solidFill>
              </a:rPr>
              <a:t>4</a:t>
            </a:r>
            <a:r>
              <a:rPr lang="en-GB" i="1" dirty="0">
                <a:solidFill>
                  <a:schemeClr val="tx1"/>
                </a:solidFill>
                <a:latin typeface="Times" charset="0"/>
                <a:ea typeface="Times" charset="0"/>
                <a:cs typeface="Times" charset="0"/>
              </a:rPr>
              <a:t>,</a:t>
            </a:r>
            <a:r>
              <a:rPr lang="en-GB" dirty="0">
                <a:solidFill>
                  <a:schemeClr val="tx1"/>
                </a:solidFill>
                <a:ea typeface="Times" charset="0"/>
                <a:cs typeface="Times" charset="0"/>
              </a:rPr>
              <a:t> </a:t>
            </a:r>
            <a:r>
              <a:rPr lang="en-GB" dirty="0">
                <a:solidFill>
                  <a:schemeClr val="tx1"/>
                </a:solidFill>
                <a:latin typeface="+mn-lt"/>
              </a:rPr>
              <a:t>and </a:t>
            </a:r>
            <a:r>
              <a:rPr lang="en-GB" i="1" dirty="0">
                <a:solidFill>
                  <a:schemeClr val="tx1"/>
                </a:solidFill>
                <a:latin typeface="Times" charset="0"/>
                <a:ea typeface="Times" charset="0"/>
                <a:cs typeface="Times" charset="0"/>
              </a:rPr>
              <a:t>J</a:t>
            </a:r>
            <a:r>
              <a:rPr lang="en-GB" i="1" baseline="-25000" dirty="0">
                <a:solidFill>
                  <a:schemeClr val="tx1"/>
                </a:solidFill>
                <a:latin typeface="Times" charset="0"/>
                <a:ea typeface="Times" charset="0"/>
                <a:cs typeface="Times" charset="0"/>
              </a:rPr>
              <a:t>i</a:t>
            </a:r>
            <a:r>
              <a:rPr lang="en-GB" dirty="0">
                <a:solidFill>
                  <a:schemeClr val="tx1"/>
                </a:solidFill>
                <a:latin typeface="Times" charset="0"/>
                <a:ea typeface="Times" charset="0"/>
                <a:cs typeface="Times" charset="0"/>
              </a:rPr>
              <a:t>=T</a:t>
            </a:r>
            <a:r>
              <a:rPr lang="en-GB" baseline="-25000" dirty="0">
                <a:solidFill>
                  <a:schemeClr val="tx1"/>
                </a:solidFill>
                <a:latin typeface="Times" charset="0"/>
                <a:ea typeface="Times" charset="0"/>
                <a:cs typeface="Times" charset="0"/>
              </a:rPr>
              <a:t>S</a:t>
            </a:r>
            <a:r>
              <a:rPr lang="en-GB" dirty="0">
                <a:solidFill>
                  <a:schemeClr val="tx1"/>
                </a:solidFill>
                <a:latin typeface="Times" charset="0"/>
                <a:ea typeface="Times" charset="0"/>
                <a:cs typeface="Times" charset="0"/>
              </a:rPr>
              <a:t>-C</a:t>
            </a:r>
            <a:r>
              <a:rPr lang="en-GB" baseline="-25000" dirty="0">
                <a:solidFill>
                  <a:schemeClr val="tx1"/>
                </a:solidFill>
                <a:latin typeface="Times" charset="0"/>
                <a:ea typeface="Times" charset="0"/>
                <a:cs typeface="Times" charset="0"/>
              </a:rPr>
              <a:t>S</a:t>
            </a:r>
            <a:r>
              <a:rPr lang="en-GB" dirty="0">
                <a:solidFill>
                  <a:schemeClr val="tx1"/>
                </a:solidFill>
                <a:latin typeface="Times" charset="0"/>
                <a:ea typeface="Times" charset="0"/>
                <a:cs typeface="Times" charset="0"/>
              </a:rPr>
              <a:t>,</a:t>
            </a:r>
            <a:r>
              <a:rPr lang="en-GB" i="1" dirty="0">
                <a:solidFill>
                  <a:schemeClr val="tx1"/>
                </a:solidFill>
                <a:latin typeface="Times" charset="0"/>
                <a:ea typeface="Times" charset="0"/>
                <a:cs typeface="Times" charset="0"/>
              </a:rPr>
              <a:t> </a:t>
            </a:r>
            <a:r>
              <a:rPr lang="en-GB" dirty="0">
                <a:solidFill>
                  <a:schemeClr val="tx1"/>
                </a:solidFill>
                <a:latin typeface="+mn-lt"/>
              </a:rPr>
              <a:t>executing under the server </a:t>
            </a:r>
            <a:r>
              <a:rPr lang="en-GB" i="1" dirty="0">
                <a:solidFill>
                  <a:schemeClr val="tx1"/>
                </a:solidFill>
                <a:latin typeface="Times" charset="0"/>
                <a:ea typeface="Times" charset="0"/>
                <a:cs typeface="Times" charset="0"/>
              </a:rPr>
              <a:t>S</a:t>
            </a:r>
            <a:r>
              <a:rPr lang="en-GB" dirty="0">
                <a:solidFill>
                  <a:schemeClr val="tx1"/>
                </a:solidFill>
                <a:latin typeface="+mn-lt"/>
              </a:rPr>
              <a:t> on this processor, because when the epilogue is released, the server’s capacity has been potentially used by the prologue and the parallel processing</a:t>
            </a:r>
          </a:p>
          <a:p>
            <a:pPr marL="346075" indent="-342900">
              <a:buFont typeface="Arial" charset="0"/>
              <a:buChar char="•"/>
            </a:pPr>
            <a:r>
              <a:rPr lang="en-GB" dirty="0">
                <a:solidFill>
                  <a:schemeClr val="tx1"/>
                </a:solidFill>
                <a:latin typeface="+mn-lt"/>
              </a:rPr>
              <a:t>The response time can be calculated, say, R</a:t>
            </a:r>
            <a:r>
              <a:rPr lang="en-GB" baseline="30000" dirty="0">
                <a:solidFill>
                  <a:schemeClr val="tx1"/>
                </a:solidFill>
                <a:latin typeface="+mn-lt"/>
              </a:rPr>
              <a:t>3</a:t>
            </a:r>
          </a:p>
        </p:txBody>
      </p:sp>
      <p:sp>
        <p:nvSpPr>
          <p:cNvPr id="3" name="Title 2"/>
          <p:cNvSpPr>
            <a:spLocks noGrp="1"/>
          </p:cNvSpPr>
          <p:nvPr>
            <p:ph type="title"/>
          </p:nvPr>
        </p:nvSpPr>
        <p:spPr>
          <a:xfrm>
            <a:off x="519906" y="403200"/>
            <a:ext cx="11149013" cy="609398"/>
          </a:xfrm>
        </p:spPr>
        <p:txBody>
          <a:bodyPr/>
          <a:lstStyle/>
          <a:p>
            <a:r>
              <a:rPr lang="en-GB" sz="4400" dirty="0"/>
              <a:t>Parallel Stream Worst-Case Response Time Analysis</a:t>
            </a:r>
          </a:p>
        </p:txBody>
      </p:sp>
      <p:sp>
        <p:nvSpPr>
          <p:cNvPr id="20" name="Frame 19"/>
          <p:cNvSpPr/>
          <p:nvPr/>
        </p:nvSpPr>
        <p:spPr bwMode="auto">
          <a:xfrm>
            <a:off x="9115442" y="2286175"/>
            <a:ext cx="1225128" cy="342900"/>
          </a:xfrm>
          <a:prstGeom prst="frame">
            <a:avLst>
              <a:gd name="adj1" fmla="val 5093"/>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solidFill>
                <a:srgbClr val="FFC000"/>
              </a:solidFill>
            </a:endParaRPr>
          </a:p>
        </p:txBody>
      </p:sp>
      <p:grpSp>
        <p:nvGrpSpPr>
          <p:cNvPr id="23" name="Group 22"/>
          <p:cNvGrpSpPr/>
          <p:nvPr/>
        </p:nvGrpSpPr>
        <p:grpSpPr>
          <a:xfrm>
            <a:off x="519905" y="1310085"/>
            <a:ext cx="10022538" cy="2282157"/>
            <a:chOff x="519111" y="1784945"/>
            <a:chExt cx="10022538" cy="2282157"/>
          </a:xfrm>
        </p:grpSpPr>
        <p:sp>
          <p:nvSpPr>
            <p:cNvPr id="24" name="Rectangle 23"/>
            <p:cNvSpPr/>
            <p:nvPr/>
          </p:nvSpPr>
          <p:spPr>
            <a:xfrm>
              <a:off x="519113" y="2819281"/>
              <a:ext cx="1225127" cy="2264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5" name="Rectangle 24"/>
            <p:cNvSpPr/>
            <p:nvPr/>
          </p:nvSpPr>
          <p:spPr>
            <a:xfrm>
              <a:off x="9114648" y="2810229"/>
              <a:ext cx="1225127" cy="22640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6" name="Rectangle 25"/>
            <p:cNvSpPr/>
            <p:nvPr/>
          </p:nvSpPr>
          <p:spPr>
            <a:xfrm>
              <a:off x="2989012" y="2146725"/>
              <a:ext cx="6125636"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7" name="Rectangle 26"/>
            <p:cNvSpPr/>
            <p:nvPr/>
          </p:nvSpPr>
          <p:spPr>
            <a:xfrm>
              <a:off x="2989012" y="2483004"/>
              <a:ext cx="6003123"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8" name="Rectangle 27"/>
            <p:cNvSpPr/>
            <p:nvPr/>
          </p:nvSpPr>
          <p:spPr>
            <a:xfrm>
              <a:off x="2989012" y="2819283"/>
              <a:ext cx="5819354"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29" name="Rectangle 28"/>
            <p:cNvSpPr/>
            <p:nvPr/>
          </p:nvSpPr>
          <p:spPr>
            <a:xfrm>
              <a:off x="2989012" y="3155560"/>
              <a:ext cx="6064380" cy="22640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cxnSp>
          <p:nvCxnSpPr>
            <p:cNvPr id="30" name="Straight Connector 29"/>
            <p:cNvCxnSpPr/>
            <p:nvPr/>
          </p:nvCxnSpPr>
          <p:spPr>
            <a:xfrm>
              <a:off x="9114648" y="2146725"/>
              <a:ext cx="0" cy="12310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735638" y="2146727"/>
              <a:ext cx="0" cy="12310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1775259" y="2819865"/>
              <a:ext cx="1225127" cy="226409"/>
            </a:xfrm>
            <a:prstGeom prst="rect">
              <a:avLst/>
            </a:prstGeom>
            <a:pattFill prst="narVert">
              <a:fgClr>
                <a:schemeClr val="tx1">
                  <a:lumMod val="50000"/>
                  <a:lumOff val="5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p>
          </p:txBody>
        </p:sp>
        <p:sp>
          <p:nvSpPr>
            <p:cNvPr id="33" name="TextBox 32"/>
            <p:cNvSpPr txBox="1"/>
            <p:nvPr/>
          </p:nvSpPr>
          <p:spPr>
            <a:xfrm>
              <a:off x="519111" y="3623904"/>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1</a:t>
              </a:r>
            </a:p>
          </p:txBody>
        </p:sp>
        <p:sp>
          <p:nvSpPr>
            <p:cNvPr id="34" name="TextBox 33"/>
            <p:cNvSpPr txBox="1"/>
            <p:nvPr/>
          </p:nvSpPr>
          <p:spPr>
            <a:xfrm>
              <a:off x="2071692" y="3623904"/>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2</a:t>
              </a:r>
            </a:p>
          </p:txBody>
        </p:sp>
        <p:sp>
          <p:nvSpPr>
            <p:cNvPr id="35" name="TextBox 34"/>
            <p:cNvSpPr txBox="1"/>
            <p:nvPr/>
          </p:nvSpPr>
          <p:spPr>
            <a:xfrm>
              <a:off x="1979367" y="1784945"/>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3,0</a:t>
              </a:r>
            </a:p>
          </p:txBody>
        </p:sp>
        <p:sp>
          <p:nvSpPr>
            <p:cNvPr id="36" name="TextBox 35"/>
            <p:cNvSpPr txBox="1"/>
            <p:nvPr/>
          </p:nvSpPr>
          <p:spPr>
            <a:xfrm>
              <a:off x="1932360" y="2293410"/>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3, 1</a:t>
              </a:r>
            </a:p>
          </p:txBody>
        </p:sp>
        <p:sp>
          <p:nvSpPr>
            <p:cNvPr id="37" name="TextBox 36"/>
            <p:cNvSpPr txBox="1"/>
            <p:nvPr/>
          </p:nvSpPr>
          <p:spPr>
            <a:xfrm>
              <a:off x="9303680" y="2247448"/>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3,2</a:t>
              </a:r>
            </a:p>
          </p:txBody>
        </p:sp>
        <p:cxnSp>
          <p:nvCxnSpPr>
            <p:cNvPr id="38" name="Straight Arrow Connector 37"/>
            <p:cNvCxnSpPr>
              <a:stCxn id="26" idx="2"/>
              <a:endCxn id="28" idx="0"/>
            </p:cNvCxnSpPr>
            <p:nvPr/>
          </p:nvCxnSpPr>
          <p:spPr>
            <a:xfrm flipH="1">
              <a:off x="835241" y="3045690"/>
              <a:ext cx="296436" cy="5782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40" idx="2"/>
              <a:endCxn id="44" idx="0"/>
            </p:cNvCxnSpPr>
            <p:nvPr/>
          </p:nvCxnSpPr>
          <p:spPr>
            <a:xfrm flipH="1">
              <a:off x="2387822" y="3046274"/>
              <a:ext cx="1" cy="5776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34" idx="1"/>
              <a:endCxn id="45" idx="3"/>
            </p:cNvCxnSpPr>
            <p:nvPr/>
          </p:nvCxnSpPr>
          <p:spPr>
            <a:xfrm flipH="1" flipV="1">
              <a:off x="2611626" y="2006544"/>
              <a:ext cx="377386" cy="2533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35" idx="1"/>
              <a:endCxn id="46" idx="3"/>
            </p:cNvCxnSpPr>
            <p:nvPr/>
          </p:nvCxnSpPr>
          <p:spPr>
            <a:xfrm flipH="1" flipV="1">
              <a:off x="2564619" y="2515009"/>
              <a:ext cx="424393" cy="81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p:cNvCxnSpPr>
              <a:stCxn id="36" idx="3"/>
            </p:cNvCxnSpPr>
            <p:nvPr/>
          </p:nvCxnSpPr>
          <p:spPr>
            <a:xfrm flipV="1">
              <a:off x="8808366" y="2469047"/>
              <a:ext cx="495314" cy="4634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p:cNvCxnSpPr>
              <a:stCxn id="37" idx="2"/>
            </p:cNvCxnSpPr>
            <p:nvPr/>
          </p:nvCxnSpPr>
          <p:spPr>
            <a:xfrm>
              <a:off x="6021202" y="3381969"/>
              <a:ext cx="1816690" cy="21987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4" name="TextBox 43"/>
            <p:cNvSpPr txBox="1"/>
            <p:nvPr/>
          </p:nvSpPr>
          <p:spPr>
            <a:xfrm>
              <a:off x="7521762" y="3601841"/>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3,3</a:t>
              </a:r>
            </a:p>
          </p:txBody>
        </p:sp>
        <p:sp>
          <p:nvSpPr>
            <p:cNvPr id="45" name="TextBox 44"/>
            <p:cNvSpPr txBox="1"/>
            <p:nvPr/>
          </p:nvSpPr>
          <p:spPr>
            <a:xfrm>
              <a:off x="9909390" y="3601841"/>
              <a:ext cx="632259" cy="443198"/>
            </a:xfrm>
            <a:prstGeom prst="rect">
              <a:avLst/>
            </a:prstGeom>
            <a:noFill/>
          </p:spPr>
          <p:txBody>
            <a:bodyPr wrap="squar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C</a:t>
              </a:r>
              <a:r>
                <a:rPr lang="en-GB" sz="3200" baseline="30000" dirty="0">
                  <a:gradFill>
                    <a:gsLst>
                      <a:gs pos="0">
                        <a:srgbClr val="292929">
                          <a:lumMod val="90000"/>
                          <a:lumOff val="10000"/>
                        </a:srgbClr>
                      </a:gs>
                      <a:gs pos="86000">
                        <a:srgbClr val="292929">
                          <a:lumMod val="90000"/>
                          <a:lumOff val="10000"/>
                        </a:srgbClr>
                      </a:gs>
                    </a:gsLst>
                    <a:lin ang="5400000" scaled="0"/>
                  </a:gradFill>
                </a:rPr>
                <a:t>4</a:t>
              </a:r>
            </a:p>
          </p:txBody>
        </p:sp>
        <p:cxnSp>
          <p:nvCxnSpPr>
            <p:cNvPr id="46" name="Straight Arrow Connector 45"/>
            <p:cNvCxnSpPr>
              <a:stCxn id="27" idx="2"/>
            </p:cNvCxnSpPr>
            <p:nvPr/>
          </p:nvCxnSpPr>
          <p:spPr>
            <a:xfrm>
              <a:off x="9727212" y="3036638"/>
              <a:ext cx="498308" cy="56520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47" name="Text Placeholder 1"/>
          <p:cNvSpPr txBox="1">
            <a:spLocks/>
          </p:cNvSpPr>
          <p:nvPr/>
        </p:nvSpPr>
        <p:spPr>
          <a:xfrm>
            <a:off x="519905" y="5781690"/>
            <a:ext cx="11149013" cy="891013"/>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3"/>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chemeClr val="tx1"/>
                </a:solidFill>
                <a:latin typeface="+mn-lt"/>
              </a:rPr>
              <a:t>Finally, the response time of the whole stream processing is:</a:t>
            </a:r>
          </a:p>
          <a:p>
            <a:r>
              <a:rPr lang="en-GB" sz="2000" dirty="0">
                <a:solidFill>
                  <a:schemeClr val="tx1"/>
                </a:solidFill>
                <a:latin typeface="+mn-lt"/>
              </a:rPr>
              <a:t>	</a:t>
            </a:r>
            <a:r>
              <a:rPr lang="en-GB" sz="3200" dirty="0" err="1">
                <a:solidFill>
                  <a:schemeClr val="tx1"/>
                </a:solidFill>
              </a:rPr>
              <a:t>R</a:t>
            </a:r>
            <a:r>
              <a:rPr lang="en-GB" sz="3200" baseline="-25000" dirty="0" err="1">
                <a:solidFill>
                  <a:schemeClr val="tx1"/>
                </a:solidFill>
              </a:rPr>
              <a:t>stream</a:t>
            </a:r>
            <a:r>
              <a:rPr lang="en-GB" sz="3200" dirty="0">
                <a:solidFill>
                  <a:schemeClr val="tx1"/>
                </a:solidFill>
              </a:rPr>
              <a:t>= R </a:t>
            </a:r>
            <a:r>
              <a:rPr lang="en-GB" sz="3200" dirty="0">
                <a:solidFill>
                  <a:schemeClr val="tx1"/>
                </a:solidFill>
                <a:latin typeface="+mn-lt"/>
              </a:rPr>
              <a:t>+ </a:t>
            </a:r>
            <a:r>
              <a:rPr lang="en-GB" sz="3200" dirty="0">
                <a:solidFill>
                  <a:schemeClr val="tx1"/>
                </a:solidFill>
              </a:rPr>
              <a:t>R</a:t>
            </a:r>
            <a:r>
              <a:rPr lang="en-GB" sz="3200" baseline="30000" dirty="0">
                <a:solidFill>
                  <a:schemeClr val="tx1"/>
                </a:solidFill>
                <a:latin typeface="+mn-lt"/>
              </a:rPr>
              <a:t>3</a:t>
            </a:r>
          </a:p>
        </p:txBody>
      </p:sp>
    </p:spTree>
    <p:extLst>
      <p:ext uri="{BB962C8B-B14F-4D97-AF65-F5344CB8AC3E}">
        <p14:creationId xmlns:p14="http://schemas.microsoft.com/office/powerpoint/2010/main" val="111193773"/>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3097725"/>
            <a:ext cx="11149013" cy="747897"/>
          </a:xfrm>
        </p:spPr>
        <p:txBody>
          <a:bodyPr/>
          <a:lstStyle/>
          <a:p>
            <a:pPr algn="ctr"/>
            <a:r>
              <a:rPr lang="en-US" sz="5400" dirty="0"/>
              <a:t>Scheduling and Integration </a:t>
            </a:r>
          </a:p>
        </p:txBody>
      </p:sp>
    </p:spTree>
    <p:extLst>
      <p:ext uri="{BB962C8B-B14F-4D97-AF65-F5344CB8AC3E}">
        <p14:creationId xmlns:p14="http://schemas.microsoft.com/office/powerpoint/2010/main" val="31855816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402776"/>
            <a:ext cx="11149013" cy="609398"/>
          </a:xfrm>
        </p:spPr>
        <p:txBody>
          <a:bodyPr/>
          <a:lstStyle/>
          <a:p>
            <a:r>
              <a:rPr lang="en-US" sz="4400" dirty="0"/>
              <a:t>RT Stream Processing Task for Batched Data </a:t>
            </a:r>
            <a:endParaRPr lang="en-GB" sz="4400" dirty="0"/>
          </a:p>
        </p:txBody>
      </p:sp>
      <p:sp>
        <p:nvSpPr>
          <p:cNvPr id="3" name="Text Placeholder 2"/>
          <p:cNvSpPr>
            <a:spLocks noGrp="1"/>
          </p:cNvSpPr>
          <p:nvPr>
            <p:ph type="body" sz="quarter" idx="10"/>
          </p:nvPr>
        </p:nvSpPr>
        <p:spPr>
          <a:xfrm>
            <a:off x="519112" y="1370525"/>
            <a:ext cx="11149013" cy="3236271"/>
          </a:xfrm>
        </p:spPr>
        <p:txBody>
          <a:bodyPr/>
          <a:lstStyle/>
          <a:p>
            <a:pPr>
              <a:spcBef>
                <a:spcPts val="600"/>
              </a:spcBef>
            </a:pPr>
            <a:r>
              <a:rPr lang="en-GB" sz="3200" dirty="0"/>
              <a:t>Given a real-time stream processing task for a batched data source, with period T, and deadline D:</a:t>
            </a:r>
          </a:p>
          <a:p>
            <a:pPr marL="460375" indent="-457200">
              <a:spcBef>
                <a:spcPts val="600"/>
              </a:spcBef>
              <a:buFont typeface="Arial" charset="0"/>
              <a:buChar char="•"/>
            </a:pPr>
            <a:r>
              <a:rPr lang="en-GB" sz="3200" dirty="0"/>
              <a:t>Generate execution-time servers for each processor </a:t>
            </a:r>
          </a:p>
          <a:p>
            <a:pPr marL="460375" indent="-457200">
              <a:spcBef>
                <a:spcPts val="600"/>
              </a:spcBef>
              <a:buFont typeface="Arial" charset="0"/>
              <a:buChar char="•"/>
            </a:pPr>
            <a:r>
              <a:rPr lang="en-GB" sz="3200" dirty="0"/>
              <a:t>Perform the data partitioning, and allocate the data partitions to each processor</a:t>
            </a:r>
          </a:p>
          <a:p>
            <a:pPr marL="460375" indent="-457200">
              <a:spcBef>
                <a:spcPts val="600"/>
              </a:spcBef>
              <a:buFont typeface="Arial" charset="0"/>
              <a:buChar char="•"/>
            </a:pPr>
            <a:r>
              <a:rPr lang="en-GB" sz="3200" dirty="0"/>
              <a:t>Analyse the worst-case response time of this task</a:t>
            </a:r>
          </a:p>
        </p:txBody>
      </p:sp>
    </p:spTree>
    <p:extLst>
      <p:ext uri="{BB962C8B-B14F-4D97-AF65-F5344CB8AC3E}">
        <p14:creationId xmlns:p14="http://schemas.microsoft.com/office/powerpoint/2010/main" val="21838473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906" y="4034186"/>
            <a:ext cx="11149013" cy="2003625"/>
          </a:xfrm>
        </p:spPr>
        <p:txBody>
          <a:bodyPr/>
          <a:lstStyle/>
          <a:p>
            <a:pPr marL="460375" indent="-457200">
              <a:buFont typeface="Arial" charset="0"/>
              <a:buChar char="•"/>
            </a:pPr>
            <a:r>
              <a:rPr lang="en-GB" sz="3200" dirty="0">
                <a:solidFill>
                  <a:schemeClr val="tx1"/>
                </a:solidFill>
                <a:latin typeface="Segoe UI Light" pitchFamily="34" charset="0"/>
                <a:ea typeface="+mn-ea"/>
                <a:cs typeface="+mn-cs"/>
              </a:rPr>
              <a:t>The latest time when the prologue finishes, i.e., R</a:t>
            </a:r>
            <a:r>
              <a:rPr lang="en-GB" sz="3200" baseline="-25000" dirty="0">
                <a:solidFill>
                  <a:schemeClr val="tx1"/>
                </a:solidFill>
                <a:latin typeface="Segoe UI Light" pitchFamily="34" charset="0"/>
                <a:ea typeface="+mn-ea"/>
                <a:cs typeface="+mn-cs"/>
              </a:rPr>
              <a:t>prologue</a:t>
            </a:r>
          </a:p>
          <a:p>
            <a:pPr marL="460375" indent="-457200">
              <a:buFont typeface="Arial" charset="0"/>
              <a:buChar char="•"/>
            </a:pPr>
            <a:endParaRPr lang="en-GB" sz="3200" dirty="0">
              <a:solidFill>
                <a:schemeClr val="tx1"/>
              </a:solidFill>
              <a:latin typeface="Segoe UI Light" pitchFamily="34" charset="0"/>
              <a:ea typeface="+mn-ea"/>
              <a:cs typeface="+mn-cs"/>
            </a:endParaRPr>
          </a:p>
          <a:p>
            <a:pPr marL="460375" indent="-457200">
              <a:buFont typeface="Arial" charset="0"/>
              <a:buChar char="•"/>
            </a:pPr>
            <a:r>
              <a:rPr lang="en-GB" sz="3200" dirty="0">
                <a:solidFill>
                  <a:schemeClr val="tx1"/>
                </a:solidFill>
                <a:latin typeface="Segoe UI Light" pitchFamily="34" charset="0"/>
                <a:ea typeface="+mn-ea"/>
                <a:cs typeface="+mn-cs"/>
              </a:rPr>
              <a:t>The latest time, when the epilogue has to start, in order to finish its execution before the deadline</a:t>
            </a:r>
          </a:p>
        </p:txBody>
      </p:sp>
      <p:sp>
        <p:nvSpPr>
          <p:cNvPr id="2" name="Title 1"/>
          <p:cNvSpPr>
            <a:spLocks noGrp="1"/>
          </p:cNvSpPr>
          <p:nvPr>
            <p:ph type="title"/>
          </p:nvPr>
        </p:nvSpPr>
        <p:spPr/>
        <p:txBody>
          <a:bodyPr/>
          <a:lstStyle/>
          <a:p>
            <a:r>
              <a:rPr lang="en-GB" dirty="0"/>
              <a:t>Data Processing Window</a:t>
            </a:r>
          </a:p>
        </p:txBody>
      </p:sp>
      <p:pic>
        <p:nvPicPr>
          <p:cNvPr id="4" name="Picture 3"/>
          <p:cNvPicPr>
            <a:picLocks noChangeAspect="1"/>
          </p:cNvPicPr>
          <p:nvPr/>
        </p:nvPicPr>
        <p:blipFill>
          <a:blip r:embed="rId2"/>
          <a:stretch>
            <a:fillRect/>
          </a:stretch>
        </p:blipFill>
        <p:spPr>
          <a:xfrm>
            <a:off x="1319212" y="1357714"/>
            <a:ext cx="9550400" cy="2070100"/>
          </a:xfrm>
          <a:prstGeom prst="rect">
            <a:avLst/>
          </a:prstGeom>
        </p:spPr>
      </p:pic>
    </p:spTree>
    <p:extLst>
      <p:ext uri="{BB962C8B-B14F-4D97-AF65-F5344CB8AC3E}">
        <p14:creationId xmlns:p14="http://schemas.microsoft.com/office/powerpoint/2010/main" val="81534846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8537789" y="1520698"/>
            <a:ext cx="3131130" cy="443198"/>
          </a:xfrm>
        </p:spPr>
        <p:txBody>
          <a:bodyPr/>
          <a:lstStyle/>
          <a:p>
            <a:r>
              <a:rPr lang="en-GB" sz="3200" dirty="0">
                <a:solidFill>
                  <a:schemeClr val="tx1"/>
                </a:solidFill>
                <a:latin typeface="Segoe UI Light" pitchFamily="34" charset="0"/>
                <a:ea typeface="+mn-ea"/>
                <a:cs typeface="+mn-cs"/>
              </a:rPr>
              <a:t>D- R</a:t>
            </a:r>
            <a:r>
              <a:rPr lang="en-GB" sz="3200" baseline="-25000" dirty="0">
                <a:solidFill>
                  <a:schemeClr val="tx1"/>
                </a:solidFill>
                <a:latin typeface="Segoe UI Light" pitchFamily="34" charset="0"/>
                <a:ea typeface="+mn-ea"/>
                <a:cs typeface="+mn-cs"/>
              </a:rPr>
              <a:t>epilogue</a:t>
            </a:r>
          </a:p>
        </p:txBody>
      </p:sp>
      <p:sp>
        <p:nvSpPr>
          <p:cNvPr id="2" name="Title 1"/>
          <p:cNvSpPr>
            <a:spLocks noGrp="1"/>
          </p:cNvSpPr>
          <p:nvPr>
            <p:ph type="title"/>
          </p:nvPr>
        </p:nvSpPr>
        <p:spPr/>
        <p:txBody>
          <a:bodyPr/>
          <a:lstStyle/>
          <a:p>
            <a:r>
              <a:rPr lang="en-GB" dirty="0"/>
              <a:t>Data Processing Window</a:t>
            </a:r>
          </a:p>
        </p:txBody>
      </p:sp>
      <p:pic>
        <p:nvPicPr>
          <p:cNvPr id="3" name="Picture 2"/>
          <p:cNvPicPr>
            <a:picLocks noChangeAspect="1"/>
          </p:cNvPicPr>
          <p:nvPr/>
        </p:nvPicPr>
        <p:blipFill>
          <a:blip r:embed="rId2"/>
          <a:stretch>
            <a:fillRect/>
          </a:stretch>
        </p:blipFill>
        <p:spPr>
          <a:xfrm>
            <a:off x="1090612" y="1339850"/>
            <a:ext cx="6770688" cy="1425892"/>
          </a:xfrm>
          <a:prstGeom prst="rect">
            <a:avLst/>
          </a:prstGeom>
        </p:spPr>
      </p:pic>
      <p:pic>
        <p:nvPicPr>
          <p:cNvPr id="6" name="Picture 5"/>
          <p:cNvPicPr>
            <a:picLocks noChangeAspect="1"/>
          </p:cNvPicPr>
          <p:nvPr/>
        </p:nvPicPr>
        <p:blipFill>
          <a:blip r:embed="rId3"/>
          <a:stretch>
            <a:fillRect/>
          </a:stretch>
        </p:blipFill>
        <p:spPr>
          <a:xfrm>
            <a:off x="1090612" y="2954495"/>
            <a:ext cx="6770688" cy="1425892"/>
          </a:xfrm>
          <a:prstGeom prst="rect">
            <a:avLst/>
          </a:prstGeom>
        </p:spPr>
      </p:pic>
      <p:pic>
        <p:nvPicPr>
          <p:cNvPr id="7" name="Picture 6"/>
          <p:cNvPicPr>
            <a:picLocks noChangeAspect="1"/>
          </p:cNvPicPr>
          <p:nvPr/>
        </p:nvPicPr>
        <p:blipFill>
          <a:blip r:embed="rId4"/>
          <a:stretch>
            <a:fillRect/>
          </a:stretch>
        </p:blipFill>
        <p:spPr>
          <a:xfrm>
            <a:off x="1090612" y="4380387"/>
            <a:ext cx="6849848" cy="1442563"/>
          </a:xfrm>
          <a:prstGeom prst="rect">
            <a:avLst/>
          </a:prstGeom>
        </p:spPr>
      </p:pic>
      <p:sp>
        <p:nvSpPr>
          <p:cNvPr id="8" name="Text Placeholder 4"/>
          <p:cNvSpPr txBox="1">
            <a:spLocks/>
          </p:cNvSpPr>
          <p:nvPr/>
        </p:nvSpPr>
        <p:spPr>
          <a:xfrm>
            <a:off x="8537789" y="3224243"/>
            <a:ext cx="3131130" cy="443198"/>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5"/>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5"/>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5"/>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200" dirty="0">
                <a:solidFill>
                  <a:schemeClr val="tx1"/>
                </a:solidFill>
                <a:latin typeface="Segoe UI Light" pitchFamily="34" charset="0"/>
                <a:ea typeface="+mn-ea"/>
                <a:cs typeface="+mn-cs"/>
              </a:rPr>
              <a:t>D- R</a:t>
            </a:r>
            <a:r>
              <a:rPr lang="en-GB" sz="3200" baseline="-25000" dirty="0">
                <a:solidFill>
                  <a:schemeClr val="tx1"/>
                </a:solidFill>
                <a:latin typeface="Segoe UI Light" pitchFamily="34" charset="0"/>
                <a:ea typeface="+mn-ea"/>
                <a:cs typeface="+mn-cs"/>
              </a:rPr>
              <a:t>epilogue</a:t>
            </a:r>
          </a:p>
        </p:txBody>
      </p:sp>
      <p:sp>
        <p:nvSpPr>
          <p:cNvPr id="9" name="Right Arrow 8"/>
          <p:cNvSpPr/>
          <p:nvPr/>
        </p:nvSpPr>
        <p:spPr bwMode="auto">
          <a:xfrm>
            <a:off x="7861300" y="4739718"/>
            <a:ext cx="495300" cy="241300"/>
          </a:xfrm>
          <a:prstGeom prst="rightArrow">
            <a:avLst/>
          </a:prstGeom>
          <a:solidFill>
            <a:schemeClr val="tx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
        <p:nvSpPr>
          <p:cNvPr id="10" name="Right Arrow 9"/>
          <p:cNvSpPr/>
          <p:nvPr/>
        </p:nvSpPr>
        <p:spPr bwMode="auto">
          <a:xfrm>
            <a:off x="7861300" y="3305491"/>
            <a:ext cx="495300" cy="241300"/>
          </a:xfrm>
          <a:prstGeom prst="rightArrow">
            <a:avLst/>
          </a:prstGeom>
          <a:solidFill>
            <a:schemeClr val="tx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
        <p:nvSpPr>
          <p:cNvPr id="11" name="Right Arrow 10"/>
          <p:cNvSpPr/>
          <p:nvPr/>
        </p:nvSpPr>
        <p:spPr bwMode="auto">
          <a:xfrm>
            <a:off x="7861300" y="1690846"/>
            <a:ext cx="495300" cy="241300"/>
          </a:xfrm>
          <a:prstGeom prst="rightArrow">
            <a:avLst/>
          </a:prstGeom>
          <a:solidFill>
            <a:schemeClr val="tx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
        <p:nvSpPr>
          <p:cNvPr id="12" name="TextBox 11"/>
          <p:cNvSpPr txBox="1"/>
          <p:nvPr/>
        </p:nvSpPr>
        <p:spPr>
          <a:xfrm>
            <a:off x="4064254" y="4800358"/>
            <a:ext cx="137858" cy="443198"/>
          </a:xfrm>
          <a:prstGeom prst="rect">
            <a:avLst/>
          </a:prstGeom>
          <a:noFill/>
        </p:spPr>
        <p:txBody>
          <a:bodyPr wrap="none" lIns="0" tIns="0" rIns="0" bIns="0" rtlCol="0">
            <a:spAutoFit/>
          </a:bodyPr>
          <a:lstStyle/>
          <a:p>
            <a:pPr>
              <a:lnSpc>
                <a:spcPct val="90000"/>
              </a:lnSpc>
              <a:spcBef>
                <a:spcPct val="20000"/>
              </a:spcBef>
              <a:buSzPct val="80000"/>
            </a:pPr>
            <a:r>
              <a:rPr lang="en-GB" sz="3200" dirty="0">
                <a:gradFill>
                  <a:gsLst>
                    <a:gs pos="0">
                      <a:srgbClr val="292929">
                        <a:lumMod val="90000"/>
                        <a:lumOff val="10000"/>
                      </a:srgbClr>
                    </a:gs>
                    <a:gs pos="86000">
                      <a:srgbClr val="292929">
                        <a:lumMod val="90000"/>
                        <a:lumOff val="10000"/>
                      </a:srgbClr>
                    </a:gs>
                  </a:gsLst>
                  <a:lin ang="5400000" scaled="0"/>
                </a:gradFill>
              </a:rPr>
              <a:t>t</a:t>
            </a:r>
          </a:p>
        </p:txBody>
      </p:sp>
      <p:sp>
        <p:nvSpPr>
          <p:cNvPr id="13" name="Text Placeholder 4"/>
          <p:cNvSpPr txBox="1">
            <a:spLocks/>
          </p:cNvSpPr>
          <p:nvPr/>
        </p:nvSpPr>
        <p:spPr>
          <a:xfrm>
            <a:off x="8537789" y="4638769"/>
            <a:ext cx="3131130" cy="443198"/>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5"/>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5"/>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5"/>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200" dirty="0">
                <a:solidFill>
                  <a:schemeClr val="tx1"/>
                </a:solidFill>
                <a:latin typeface="Segoe UI Light" pitchFamily="34" charset="0"/>
                <a:ea typeface="+mn-ea"/>
                <a:cs typeface="+mn-cs"/>
              </a:rPr>
              <a:t>t </a:t>
            </a:r>
            <a:r>
              <a:rPr lang="mr-IN" sz="3200" dirty="0">
                <a:solidFill>
                  <a:schemeClr val="tx1"/>
                </a:solidFill>
                <a:latin typeface="Segoe UI Light" pitchFamily="34" charset="0"/>
                <a:ea typeface="+mn-ea"/>
                <a:cs typeface="+mn-cs"/>
              </a:rPr>
              <a:t>–</a:t>
            </a:r>
            <a:r>
              <a:rPr lang="en-GB" sz="3200" dirty="0">
                <a:solidFill>
                  <a:schemeClr val="tx1"/>
                </a:solidFill>
                <a:latin typeface="Segoe UI Light" pitchFamily="34" charset="0"/>
                <a:ea typeface="+mn-ea"/>
                <a:cs typeface="+mn-cs"/>
              </a:rPr>
              <a:t> </a:t>
            </a:r>
            <a:r>
              <a:rPr lang="en-GB" sz="3200" dirty="0" err="1">
                <a:solidFill>
                  <a:schemeClr val="tx1"/>
                </a:solidFill>
                <a:latin typeface="Segoe UI Light" pitchFamily="34" charset="0"/>
                <a:ea typeface="+mn-ea"/>
                <a:cs typeface="+mn-cs"/>
              </a:rPr>
              <a:t>R</a:t>
            </a:r>
            <a:r>
              <a:rPr lang="en-GB" sz="3200" baseline="-25000" dirty="0" err="1">
                <a:solidFill>
                  <a:schemeClr val="tx1"/>
                </a:solidFill>
                <a:latin typeface="Segoe UI Light" pitchFamily="34" charset="0"/>
                <a:ea typeface="+mn-ea"/>
                <a:cs typeface="+mn-cs"/>
              </a:rPr>
              <a:t>epilogue</a:t>
            </a:r>
            <a:r>
              <a:rPr lang="en-GB" sz="3200" baseline="-25000" dirty="0">
                <a:solidFill>
                  <a:schemeClr val="tx1"/>
                </a:solidFill>
                <a:latin typeface="Segoe UI Light" pitchFamily="34" charset="0"/>
                <a:ea typeface="+mn-ea"/>
                <a:cs typeface="+mn-cs"/>
              </a:rPr>
              <a:t>’</a:t>
            </a:r>
          </a:p>
        </p:txBody>
      </p:sp>
    </p:spTree>
    <p:extLst>
      <p:ext uri="{BB962C8B-B14F-4D97-AF65-F5344CB8AC3E}">
        <p14:creationId xmlns:p14="http://schemas.microsoft.com/office/powerpoint/2010/main" val="47289341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endParaRPr lang="en-GB" dirty="0"/>
          </a:p>
        </p:txBody>
      </p:sp>
      <p:sp>
        <p:nvSpPr>
          <p:cNvPr id="3" name="Text Placeholder 2"/>
          <p:cNvSpPr>
            <a:spLocks noGrp="1"/>
          </p:cNvSpPr>
          <p:nvPr>
            <p:ph type="body" sz="quarter" idx="10"/>
          </p:nvPr>
        </p:nvSpPr>
        <p:spPr>
          <a:xfrm>
            <a:off x="519111" y="3070536"/>
            <a:ext cx="11149013" cy="3197798"/>
          </a:xfrm>
        </p:spPr>
        <p:txBody>
          <a:bodyPr/>
          <a:lstStyle/>
          <a:p>
            <a:pPr marL="574675" indent="-571500">
              <a:spcBef>
                <a:spcPts val="1200"/>
              </a:spcBef>
              <a:buFont typeface="Arial" charset="0"/>
              <a:buChar char="•"/>
            </a:pPr>
            <a:r>
              <a:rPr lang="en-GB" sz="3200" dirty="0"/>
              <a:t>Morden embedded/real-time systems uses multiprocessor platforms</a:t>
            </a:r>
          </a:p>
          <a:p>
            <a:pPr marL="574675" indent="-571500">
              <a:spcBef>
                <a:spcPts val="1200"/>
              </a:spcBef>
              <a:buFont typeface="Arial" charset="0"/>
              <a:buChar char="•"/>
            </a:pPr>
            <a:r>
              <a:rPr lang="en-GB" sz="3200" dirty="0"/>
              <a:t>Stream processing programming paradigm allows construction of concurrent data processing programs to exploit the parallelism with concise code, e.g., signal processing,  Big Data</a:t>
            </a:r>
          </a:p>
          <a:p>
            <a:pPr marL="574675" indent="-571500">
              <a:spcBef>
                <a:spcPts val="1200"/>
              </a:spcBef>
              <a:buFont typeface="Arial" charset="0"/>
              <a:buChar char="•"/>
            </a:pPr>
            <a:r>
              <a:rPr lang="en-GB" sz="3200" dirty="0"/>
              <a:t>However, existing stream processing techniques are not designed for real-time systems</a:t>
            </a:r>
            <a:endParaRPr lang="en-GB" sz="1400" dirty="0"/>
          </a:p>
        </p:txBody>
      </p:sp>
      <p:sp>
        <p:nvSpPr>
          <p:cNvPr id="5" name="Title 1">
            <a:extLst>
              <a:ext uri="{FF2B5EF4-FFF2-40B4-BE49-F238E27FC236}">
                <a16:creationId xmlns:a16="http://schemas.microsoft.com/office/drawing/2014/main" id="{2CE69654-4670-0F44-BB8E-F4A54E709717}"/>
              </a:ext>
            </a:extLst>
          </p:cNvPr>
          <p:cNvSpPr txBox="1">
            <a:spLocks/>
          </p:cNvSpPr>
          <p:nvPr/>
        </p:nvSpPr>
        <p:spPr>
          <a:xfrm>
            <a:off x="879821" y="1150673"/>
            <a:ext cx="3808188" cy="997196"/>
          </a:xfrm>
          <a:prstGeom prst="rect">
            <a:avLst/>
          </a:prstGeom>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r>
              <a:rPr lang="en-GB" sz="7200" dirty="0">
                <a:solidFill>
                  <a:schemeClr val="bg2">
                    <a:lumMod val="25000"/>
                  </a:schemeClr>
                </a:solidFill>
              </a:rPr>
              <a:t>Fast</a:t>
            </a:r>
          </a:p>
        </p:txBody>
      </p:sp>
      <p:sp>
        <p:nvSpPr>
          <p:cNvPr id="6" name="Title 1">
            <a:extLst>
              <a:ext uri="{FF2B5EF4-FFF2-40B4-BE49-F238E27FC236}">
                <a16:creationId xmlns:a16="http://schemas.microsoft.com/office/drawing/2014/main" id="{C98B4359-70EE-5A48-A144-E69582DC3129}"/>
              </a:ext>
            </a:extLst>
          </p:cNvPr>
          <p:cNvSpPr txBox="1">
            <a:spLocks/>
          </p:cNvSpPr>
          <p:nvPr/>
        </p:nvSpPr>
        <p:spPr>
          <a:xfrm>
            <a:off x="5886652" y="1156971"/>
            <a:ext cx="4582830" cy="1495794"/>
          </a:xfrm>
          <a:prstGeom prst="rect">
            <a:avLst/>
          </a:prstGeom>
          <a:ln w="38100">
            <a:solidFill>
              <a:srgbClr val="FFFF00"/>
            </a:solidFill>
          </a:ln>
        </p:spPr>
        <p:txBody>
          <a:bodyPr vert="horz" wrap="square" lIns="0" tIns="0" rIns="0" bIns="0" rtlCol="0" anchor="t">
            <a:spAutoFit/>
          </a:bodyPr>
          <a:lstStyle>
            <a:lvl1pPr algn="l" defTabSz="914363" rtl="0" eaLnBrk="1" latinLnBrk="0" hangingPunct="1">
              <a:lnSpc>
                <a:spcPct val="90000"/>
              </a:lnSpc>
              <a:spcBef>
                <a:spcPct val="0"/>
              </a:spcBef>
              <a:buNone/>
              <a:defRPr lang="en-US" sz="5400" b="0" kern="1200" cap="none" spc="-100" baseline="0">
                <a:ln w="3175">
                  <a:noFill/>
                </a:ln>
                <a:solidFill>
                  <a:schemeClr val="bg1"/>
                </a:solidFill>
                <a:effectLst/>
                <a:latin typeface="Segoe UI Light" pitchFamily="34" charset="0"/>
                <a:ea typeface="+mn-ea"/>
                <a:cs typeface="Arial" charset="0"/>
              </a:defRPr>
            </a:lvl1pPr>
          </a:lstStyle>
          <a:p>
            <a:pPr algn="ctr"/>
            <a:r>
              <a:rPr lang="en-GB" sz="7200" dirty="0">
                <a:solidFill>
                  <a:schemeClr val="bg2">
                    <a:lumMod val="25000"/>
                  </a:schemeClr>
                </a:solidFill>
              </a:rPr>
              <a:t>Guarantees</a:t>
            </a:r>
          </a:p>
          <a:p>
            <a:pPr algn="ctr"/>
            <a:r>
              <a:rPr lang="en-GB" sz="3600" dirty="0"/>
              <a:t>(i.e., Hard Real-Time)</a:t>
            </a:r>
          </a:p>
        </p:txBody>
      </p:sp>
    </p:spTree>
    <p:extLst>
      <p:ext uri="{BB962C8B-B14F-4D97-AF65-F5344CB8AC3E}">
        <p14:creationId xmlns:p14="http://schemas.microsoft.com/office/powerpoint/2010/main" val="406009743"/>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a:t>Server Generation</a:t>
            </a:r>
          </a:p>
        </p:txBody>
      </p:sp>
      <p:sp>
        <p:nvSpPr>
          <p:cNvPr id="5" name="Text Placeholder 4"/>
          <p:cNvSpPr>
            <a:spLocks noGrp="1"/>
          </p:cNvSpPr>
          <p:nvPr>
            <p:ph type="body" sz="quarter" idx="10"/>
          </p:nvPr>
        </p:nvSpPr>
        <p:spPr>
          <a:xfrm>
            <a:off x="519112" y="1370525"/>
            <a:ext cx="11149013" cy="5355312"/>
          </a:xfrm>
        </p:spPr>
        <p:txBody>
          <a:bodyPr/>
          <a:lstStyle/>
          <a:p>
            <a:r>
              <a:rPr lang="en-US" sz="3200" dirty="0"/>
              <a:t>Given a Stream Processing Task </a:t>
            </a:r>
            <a:r>
              <a:rPr lang="en-US" sz="3200" i="1" dirty="0">
                <a:latin typeface="Times" charset="0"/>
                <a:ea typeface="Times" charset="0"/>
                <a:cs typeface="Times" charset="0"/>
              </a:rPr>
              <a:t>i</a:t>
            </a:r>
            <a:r>
              <a:rPr lang="en-US" sz="3200" dirty="0"/>
              <a:t>, For each processor: </a:t>
            </a:r>
          </a:p>
          <a:p>
            <a:pPr marL="460375" indent="-457200">
              <a:buFont typeface="+mj-lt"/>
              <a:buAutoNum type="arabicPeriod"/>
            </a:pPr>
            <a:r>
              <a:rPr lang="en-US" sz="2400" dirty="0"/>
              <a:t>Order the hard real-time activities using deadline monotonic priority assignment, and check the schedulability</a:t>
            </a:r>
          </a:p>
          <a:p>
            <a:pPr marL="460375" indent="-457200">
              <a:buFont typeface="+mj-lt"/>
              <a:buAutoNum type="arabicPeriod"/>
            </a:pPr>
            <a:r>
              <a:rPr lang="en-US" sz="2400" dirty="0"/>
              <a:t>Calculates </a:t>
            </a:r>
            <a:r>
              <a:rPr lang="en-US" sz="2400" b="1" dirty="0"/>
              <a:t>exact divisors</a:t>
            </a:r>
            <a:r>
              <a:rPr lang="en-US" sz="2400" dirty="0"/>
              <a:t> of </a:t>
            </a:r>
            <a:r>
              <a:rPr lang="en-US" sz="2400" i="1" dirty="0">
                <a:latin typeface="Times" charset="0"/>
                <a:ea typeface="Times" charset="0"/>
                <a:cs typeface="Times" charset="0"/>
              </a:rPr>
              <a:t>T</a:t>
            </a:r>
            <a:r>
              <a:rPr lang="en-US" sz="2400" i="1" baseline="-25000" dirty="0">
                <a:latin typeface="Times" charset="0"/>
                <a:ea typeface="Times" charset="0"/>
                <a:cs typeface="Times" charset="0"/>
              </a:rPr>
              <a:t>i </a:t>
            </a:r>
            <a:r>
              <a:rPr lang="en-US" sz="2400" dirty="0"/>
              <a:t>as the potential periods for the server </a:t>
            </a:r>
          </a:p>
          <a:p>
            <a:pPr marL="460375" indent="-457200">
              <a:buFont typeface="+mj-lt"/>
              <a:buAutoNum type="arabicPeriod"/>
            </a:pPr>
            <a:r>
              <a:rPr lang="en-US" sz="2400" dirty="0"/>
              <a:t>Get one unchecked period from Step 2 as the period </a:t>
            </a:r>
            <a:r>
              <a:rPr lang="en-US" sz="2400" i="1" dirty="0">
                <a:latin typeface="Times" charset="0"/>
                <a:ea typeface="Times" charset="0"/>
                <a:cs typeface="Times" charset="0"/>
              </a:rPr>
              <a:t>T</a:t>
            </a:r>
            <a:r>
              <a:rPr lang="en-US" sz="2400" i="1" baseline="-25000" dirty="0">
                <a:latin typeface="Times" charset="0"/>
                <a:ea typeface="Times" charset="0"/>
                <a:cs typeface="Times" charset="0"/>
              </a:rPr>
              <a:t>S</a:t>
            </a:r>
            <a:r>
              <a:rPr lang="en-US" sz="2400" dirty="0"/>
              <a:t>, create a prologue server </a:t>
            </a:r>
            <a:r>
              <a:rPr lang="en-US" sz="2400" i="1" dirty="0">
                <a:latin typeface="Times" charset="0"/>
                <a:ea typeface="Times" charset="0"/>
                <a:cs typeface="Times" charset="0"/>
              </a:rPr>
              <a:t>S</a:t>
            </a:r>
            <a:r>
              <a:rPr lang="en-US" sz="2400" dirty="0"/>
              <a:t>, with the deadline </a:t>
            </a:r>
            <a:r>
              <a:rPr lang="en-US" sz="2400" i="1" dirty="0">
                <a:latin typeface="Times" charset="0"/>
                <a:ea typeface="Times" charset="0"/>
                <a:cs typeface="Times" charset="0"/>
              </a:rPr>
              <a:t>D</a:t>
            </a:r>
            <a:r>
              <a:rPr lang="en-US" sz="2400" i="1" baseline="-25000" dirty="0">
                <a:latin typeface="Times" charset="0"/>
                <a:ea typeface="Times" charset="0"/>
                <a:cs typeface="Times" charset="0"/>
              </a:rPr>
              <a:t>S</a:t>
            </a:r>
            <a:r>
              <a:rPr lang="en-US" sz="2400" dirty="0"/>
              <a:t> = </a:t>
            </a:r>
            <a:r>
              <a:rPr lang="en-US" sz="2400" i="1" dirty="0">
                <a:latin typeface="Times" charset="0"/>
                <a:ea typeface="Times" charset="0"/>
                <a:cs typeface="Times" charset="0"/>
              </a:rPr>
              <a:t>T</a:t>
            </a:r>
            <a:r>
              <a:rPr lang="en-US" sz="2400" i="1" baseline="-25000" dirty="0">
                <a:latin typeface="Times" charset="0"/>
                <a:ea typeface="Times" charset="0"/>
                <a:cs typeface="Times" charset="0"/>
              </a:rPr>
              <a:t>S</a:t>
            </a:r>
          </a:p>
          <a:p>
            <a:pPr marL="460375" indent="-457200">
              <a:buFont typeface="+mj-lt"/>
              <a:buAutoNum type="arabicPeriod"/>
            </a:pPr>
            <a:r>
              <a:rPr lang="en-US" sz="2400" dirty="0"/>
              <a:t>Find the start priority for the server </a:t>
            </a:r>
            <a:r>
              <a:rPr lang="en-US" sz="2400" i="1" dirty="0">
                <a:latin typeface="Times" charset="0"/>
                <a:ea typeface="Times" charset="0"/>
                <a:cs typeface="Times" charset="0"/>
              </a:rPr>
              <a:t>S</a:t>
            </a:r>
            <a:r>
              <a:rPr lang="en-US" sz="2400" dirty="0"/>
              <a:t> using deadline monotonic assignment</a:t>
            </a:r>
          </a:p>
          <a:p>
            <a:pPr marL="460375" indent="-457200">
              <a:buFont typeface="+mj-lt"/>
              <a:buAutoNum type="arabicPeriod"/>
            </a:pPr>
            <a:r>
              <a:rPr lang="en-US" sz="2400" dirty="0"/>
              <a:t>Using the binary search between 0 and </a:t>
            </a:r>
            <a:r>
              <a:rPr lang="en-US" sz="2400" i="1" dirty="0">
                <a:latin typeface="Times" charset="0"/>
                <a:ea typeface="Times" charset="0"/>
                <a:cs typeface="Times" charset="0"/>
              </a:rPr>
              <a:t>T</a:t>
            </a:r>
            <a:r>
              <a:rPr lang="en-US" sz="2400" i="1" baseline="-25000" dirty="0">
                <a:latin typeface="Times" charset="0"/>
                <a:ea typeface="Times" charset="0"/>
                <a:cs typeface="Times" charset="0"/>
              </a:rPr>
              <a:t>S</a:t>
            </a:r>
            <a:r>
              <a:rPr lang="en-US" sz="2400" i="1" dirty="0">
                <a:latin typeface="Times" charset="0"/>
                <a:ea typeface="Times" charset="0"/>
                <a:cs typeface="Times" charset="0"/>
              </a:rPr>
              <a:t> </a:t>
            </a:r>
            <a:r>
              <a:rPr lang="en-US" sz="2400" dirty="0"/>
              <a:t>to determine the maximum capacity for </a:t>
            </a:r>
            <a:r>
              <a:rPr lang="en-US" sz="2400" i="1" dirty="0">
                <a:latin typeface="Times" charset="0"/>
                <a:ea typeface="Times" charset="0"/>
                <a:cs typeface="Times" charset="0"/>
              </a:rPr>
              <a:t>S</a:t>
            </a:r>
            <a:r>
              <a:rPr lang="en-US" sz="2400" dirty="0"/>
              <a:t>  at its priority level</a:t>
            </a:r>
          </a:p>
          <a:p>
            <a:pPr marL="460375" indent="-457200">
              <a:buFont typeface="+mj-lt"/>
              <a:buAutoNum type="arabicPeriod"/>
            </a:pPr>
            <a:r>
              <a:rPr lang="en-US" sz="2400" dirty="0"/>
              <a:t>Calculate the biggest possible data processing window: </a:t>
            </a:r>
            <a:r>
              <a:rPr lang="en-US" sz="2400" i="1" dirty="0"/>
              <a:t>DPW</a:t>
            </a:r>
          </a:p>
          <a:p>
            <a:pPr marL="460375" indent="-457200">
              <a:buFont typeface="+mj-lt"/>
              <a:buAutoNum type="arabicPeriod"/>
            </a:pPr>
            <a:r>
              <a:rPr lang="en-US" sz="2400" dirty="0"/>
              <a:t>For the remaining processor, find the server can deliver max capacity within </a:t>
            </a:r>
            <a:r>
              <a:rPr lang="en-US" sz="2400" i="1" dirty="0"/>
              <a:t>DPW</a:t>
            </a:r>
          </a:p>
          <a:p>
            <a:pPr marL="460375" indent="-457200">
              <a:buFont typeface="+mj-lt"/>
              <a:buAutoNum type="arabicPeriod"/>
            </a:pPr>
            <a:r>
              <a:rPr lang="en-GB" sz="2400" dirty="0"/>
              <a:t>Repeat Step 3, then a set of servers, which deliver max capacity for the parallel processing, can be obtained</a:t>
            </a:r>
          </a:p>
        </p:txBody>
      </p:sp>
    </p:spTree>
    <p:extLst>
      <p:ext uri="{BB962C8B-B14F-4D97-AF65-F5344CB8AC3E}">
        <p14:creationId xmlns:p14="http://schemas.microsoft.com/office/powerpoint/2010/main" val="137272491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Static Data Pre-Allocation</a:t>
            </a:r>
          </a:p>
        </p:txBody>
      </p:sp>
      <p:sp>
        <p:nvSpPr>
          <p:cNvPr id="3" name="Text Placeholder 2"/>
          <p:cNvSpPr>
            <a:spLocks noGrp="1"/>
          </p:cNvSpPr>
          <p:nvPr>
            <p:ph type="body" sz="quarter" idx="10"/>
          </p:nvPr>
        </p:nvSpPr>
        <p:spPr>
          <a:xfrm>
            <a:off x="519112" y="1370525"/>
            <a:ext cx="11149013" cy="3504036"/>
          </a:xfrm>
        </p:spPr>
        <p:txBody>
          <a:bodyPr/>
          <a:lstStyle/>
          <a:p>
            <a:r>
              <a:rPr lang="en-GB" sz="3600" dirty="0"/>
              <a:t>After splitting, for each partition:</a:t>
            </a:r>
          </a:p>
          <a:p>
            <a:pPr marL="746125" indent="-742950">
              <a:buFont typeface="+mj-lt"/>
              <a:buAutoNum type="arabicPeriod"/>
            </a:pPr>
            <a:r>
              <a:rPr lang="en-GB" sz="3200" dirty="0"/>
              <a:t>Find the processors, its server has enough capacity left for processing this partition</a:t>
            </a:r>
          </a:p>
          <a:p>
            <a:pPr marL="746125" indent="-742950">
              <a:buFont typeface="+mj-lt"/>
              <a:buAutoNum type="arabicPeriod"/>
            </a:pPr>
            <a:r>
              <a:rPr lang="en-GB" sz="3200" dirty="0"/>
              <a:t>Calculate the time when the partition's processing can be completed in each processor in step 1</a:t>
            </a:r>
          </a:p>
          <a:p>
            <a:pPr marL="746125" indent="-742950">
              <a:buFont typeface="+mj-lt"/>
              <a:buAutoNum type="arabicPeriod"/>
            </a:pPr>
            <a:r>
              <a:rPr lang="en-GB" sz="3200" dirty="0"/>
              <a:t>Allocate it to the processor, which is the earliest one to finish the processing of it</a:t>
            </a:r>
          </a:p>
        </p:txBody>
      </p:sp>
    </p:spTree>
    <p:extLst>
      <p:ext uri="{BB962C8B-B14F-4D97-AF65-F5344CB8AC3E}">
        <p14:creationId xmlns:p14="http://schemas.microsoft.com/office/powerpoint/2010/main" val="1981368050"/>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sz="4400" dirty="0"/>
              <a:t>Live Streaming </a:t>
            </a:r>
            <a:r>
              <a:rPr lang="mr-IN" sz="4400" dirty="0"/>
              <a:t>–</a:t>
            </a:r>
            <a:r>
              <a:rPr lang="en-GB" sz="4400" dirty="0"/>
              <a:t> Determining The Max Batch Size</a:t>
            </a:r>
          </a:p>
        </p:txBody>
      </p:sp>
      <p:pic>
        <p:nvPicPr>
          <p:cNvPr id="2" name="Picture 1"/>
          <p:cNvPicPr>
            <a:picLocks noChangeAspect="1"/>
          </p:cNvPicPr>
          <p:nvPr/>
        </p:nvPicPr>
        <p:blipFill>
          <a:blip r:embed="rId3"/>
          <a:stretch>
            <a:fillRect/>
          </a:stretch>
        </p:blipFill>
        <p:spPr>
          <a:xfrm>
            <a:off x="1257301" y="1321260"/>
            <a:ext cx="4905552" cy="5536740"/>
          </a:xfrm>
          <a:prstGeom prst="rect">
            <a:avLst/>
          </a:prstGeom>
        </p:spPr>
      </p:pic>
      <p:sp>
        <p:nvSpPr>
          <p:cNvPr id="4" name="Rectangle 3"/>
          <p:cNvSpPr/>
          <p:nvPr/>
        </p:nvSpPr>
        <p:spPr>
          <a:xfrm>
            <a:off x="6686421" y="1770701"/>
            <a:ext cx="5022785" cy="1892826"/>
          </a:xfrm>
          <a:prstGeom prst="rect">
            <a:avLst/>
          </a:prstGeom>
        </p:spPr>
        <p:txBody>
          <a:bodyPr wrap="none">
            <a:spAutoFit/>
          </a:bodyPr>
          <a:lstStyle/>
          <a:p>
            <a:pPr>
              <a:spcBef>
                <a:spcPts val="1200"/>
              </a:spcBef>
              <a:spcAft>
                <a:spcPts val="1500"/>
              </a:spcAft>
            </a:pPr>
            <a:r>
              <a:rPr lang="en-US" dirty="0"/>
              <a:t>Worst-case: data arriving continuously </a:t>
            </a:r>
          </a:p>
          <a:p>
            <a:pPr>
              <a:spcBef>
                <a:spcPts val="1200"/>
              </a:spcBef>
              <a:spcAft>
                <a:spcPts val="1500"/>
              </a:spcAft>
            </a:pPr>
            <a:r>
              <a:rPr lang="en-US" dirty="0"/>
              <a:t>Given the size for the micro batch is </a:t>
            </a:r>
            <a:r>
              <a:rPr lang="en-US" i="1" dirty="0">
                <a:latin typeface="Times" charset="0"/>
                <a:ea typeface="Times" charset="0"/>
                <a:cs typeface="Times" charset="0"/>
              </a:rPr>
              <a:t>N</a:t>
            </a:r>
            <a:endParaRPr lang="en-US" dirty="0"/>
          </a:p>
          <a:p>
            <a:pPr>
              <a:spcBef>
                <a:spcPts val="1200"/>
              </a:spcBef>
              <a:spcAft>
                <a:spcPts val="1500"/>
              </a:spcAft>
            </a:pPr>
            <a:r>
              <a:rPr lang="en-US" dirty="0"/>
              <a:t>The period is (</a:t>
            </a:r>
            <a:r>
              <a:rPr lang="en-US" i="1" dirty="0">
                <a:latin typeface="Times" charset="0"/>
                <a:ea typeface="Times" charset="0"/>
                <a:cs typeface="Times" charset="0"/>
              </a:rPr>
              <a:t>N-1)</a:t>
            </a:r>
            <a:r>
              <a:rPr lang="en-US" dirty="0"/>
              <a:t> × </a:t>
            </a:r>
            <a:r>
              <a:rPr lang="en-US" i="1" dirty="0" err="1">
                <a:latin typeface="Times" charset="0"/>
                <a:ea typeface="Times" charset="0"/>
                <a:cs typeface="Times" charset="0"/>
              </a:rPr>
              <a:t>MIT</a:t>
            </a:r>
            <a:r>
              <a:rPr lang="en-US" i="1" baseline="30000" dirty="0" err="1">
                <a:latin typeface="Times" charset="0"/>
                <a:ea typeface="Times" charset="0"/>
                <a:cs typeface="Times" charset="0"/>
              </a:rPr>
              <a:t>item</a:t>
            </a:r>
            <a:endParaRPr lang="en-US" dirty="0"/>
          </a:p>
        </p:txBody>
      </p:sp>
    </p:spTree>
    <p:extLst>
      <p:ext uri="{BB962C8B-B14F-4D97-AF65-F5344CB8AC3E}">
        <p14:creationId xmlns:p14="http://schemas.microsoft.com/office/powerpoint/2010/main" val="1978825682"/>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19112" y="402776"/>
            <a:ext cx="11149013" cy="609398"/>
          </a:xfrm>
        </p:spPr>
        <p:txBody>
          <a:bodyPr/>
          <a:lstStyle/>
          <a:p>
            <a:r>
              <a:rPr lang="en-GB" sz="4400" dirty="0"/>
              <a:t>Live Streaming </a:t>
            </a:r>
            <a:r>
              <a:rPr lang="mr-IN" sz="4400" dirty="0"/>
              <a:t>–</a:t>
            </a:r>
            <a:r>
              <a:rPr lang="en-GB" sz="4400" dirty="0"/>
              <a:t> Determining The Timeout</a:t>
            </a:r>
            <a:endParaRPr lang="en-GB" sz="4000" dirty="0"/>
          </a:p>
        </p:txBody>
      </p:sp>
      <p:sp>
        <p:nvSpPr>
          <p:cNvPr id="7" name="Text Placeholder 6"/>
          <p:cNvSpPr>
            <a:spLocks noGrp="1"/>
          </p:cNvSpPr>
          <p:nvPr>
            <p:ph type="body" sz="quarter" idx="10"/>
          </p:nvPr>
        </p:nvSpPr>
        <p:spPr>
          <a:xfrm>
            <a:off x="519112" y="1370525"/>
            <a:ext cx="11149013" cy="1329595"/>
          </a:xfrm>
        </p:spPr>
        <p:txBody>
          <a:bodyPr/>
          <a:lstStyle/>
          <a:p>
            <a:pPr>
              <a:spcBef>
                <a:spcPts val="1800"/>
              </a:spcBef>
              <a:spcAft>
                <a:spcPts val="1500"/>
              </a:spcAft>
            </a:pPr>
            <a:r>
              <a:rPr lang="en-US" sz="3200" dirty="0"/>
              <a:t>Arguably, the data does not always arrive with </a:t>
            </a:r>
            <a:r>
              <a:rPr lang="en-US" sz="3200" i="1" dirty="0">
                <a:latin typeface="Times" charset="0"/>
                <a:ea typeface="Times" charset="0"/>
                <a:cs typeface="Times" charset="0"/>
              </a:rPr>
              <a:t>MIT</a:t>
            </a:r>
            <a:r>
              <a:rPr lang="en-US" sz="3200" i="1" baseline="30000" dirty="0">
                <a:latin typeface="Times" charset="0"/>
                <a:ea typeface="Times" charset="0"/>
                <a:cs typeface="Times" charset="0"/>
              </a:rPr>
              <a:t>item</a:t>
            </a:r>
            <a:r>
              <a:rPr lang="en-US" sz="3200" dirty="0"/>
              <a:t>, therefore, in this case, the micro batch can not be fully filled up, release the micro batch earlier to avoid any deadline miss</a:t>
            </a:r>
          </a:p>
        </p:txBody>
      </p:sp>
      <p:sp>
        <p:nvSpPr>
          <p:cNvPr id="4" name="Text Placeholder 6"/>
          <p:cNvSpPr txBox="1">
            <a:spLocks/>
          </p:cNvSpPr>
          <p:nvPr/>
        </p:nvSpPr>
        <p:spPr>
          <a:xfrm>
            <a:off x="519111" y="2932625"/>
            <a:ext cx="11149013" cy="3697935"/>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4000" kern="1200" spc="-100" baseline="0">
                <a:solidFill>
                  <a:schemeClr val="bg1"/>
                </a:solidFill>
                <a:latin typeface="Segoe UI Light" pitchFamily="34" charset="0"/>
                <a:ea typeface="+mn-ea"/>
                <a:cs typeface="+mn-cs"/>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000" kern="1200" spc="-50" baseline="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80000"/>
              <a:buFontTx/>
              <a:buBlip>
                <a:blip r:embed="rId3"/>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1200"/>
              </a:spcBef>
              <a:spcAft>
                <a:spcPts val="1500"/>
              </a:spcAft>
            </a:pPr>
            <a:r>
              <a:rPr lang="en-US" sz="3200" dirty="0"/>
              <a:t>Given the max size for the micro batch is </a:t>
            </a:r>
            <a:r>
              <a:rPr lang="en-US" sz="3200" i="1" dirty="0">
                <a:solidFill>
                  <a:schemeClr val="tx1"/>
                </a:solidFill>
                <a:latin typeface="Times" charset="0"/>
                <a:ea typeface="Times" charset="0"/>
                <a:cs typeface="Times" charset="0"/>
              </a:rPr>
              <a:t>N</a:t>
            </a:r>
            <a:r>
              <a:rPr lang="en-US" sz="3200" dirty="0"/>
              <a:t>, the timeout is (</a:t>
            </a:r>
            <a:r>
              <a:rPr lang="en-US" sz="3200" i="1" dirty="0">
                <a:solidFill>
                  <a:schemeClr val="tx1"/>
                </a:solidFill>
                <a:latin typeface="Times" charset="0"/>
                <a:ea typeface="Times" charset="0"/>
                <a:cs typeface="Times" charset="0"/>
              </a:rPr>
              <a:t>N-1)</a:t>
            </a:r>
            <a:r>
              <a:rPr lang="en-US" sz="3200" dirty="0"/>
              <a:t> × </a:t>
            </a:r>
            <a:r>
              <a:rPr lang="en-US" sz="3200" i="1" dirty="0" err="1">
                <a:latin typeface="Times" charset="0"/>
                <a:ea typeface="Times" charset="0"/>
                <a:cs typeface="Times" charset="0"/>
              </a:rPr>
              <a:t>MIT</a:t>
            </a:r>
            <a:r>
              <a:rPr lang="en-US" sz="3200" i="1" baseline="30000" dirty="0" err="1">
                <a:latin typeface="Times" charset="0"/>
                <a:ea typeface="Times" charset="0"/>
                <a:cs typeface="Times" charset="0"/>
              </a:rPr>
              <a:t>item</a:t>
            </a:r>
            <a:endParaRPr lang="en-US" sz="3200" dirty="0"/>
          </a:p>
          <a:p>
            <a:pPr>
              <a:spcBef>
                <a:spcPts val="1200"/>
              </a:spcBef>
              <a:spcAft>
                <a:spcPts val="1500"/>
              </a:spcAft>
            </a:pPr>
            <a:endParaRPr lang="en-US" sz="3200" dirty="0"/>
          </a:p>
          <a:p>
            <a:pPr>
              <a:spcBef>
                <a:spcPts val="1200"/>
              </a:spcBef>
              <a:spcAft>
                <a:spcPts val="1500"/>
              </a:spcAft>
            </a:pPr>
            <a:r>
              <a:rPr lang="en-US" sz="3200" dirty="0"/>
              <a:t>For the case that a micro batch is released to be processed using timeout, the worst-case is that the </a:t>
            </a:r>
            <a:r>
              <a:rPr lang="en-US" sz="3200" i="1" dirty="0">
                <a:latin typeface="Times" charset="0"/>
                <a:ea typeface="Times" charset="0"/>
                <a:cs typeface="Times" charset="0"/>
              </a:rPr>
              <a:t>1</a:t>
            </a:r>
            <a:r>
              <a:rPr lang="en-US" sz="3200" i="1" baseline="30000" dirty="0">
                <a:latin typeface="Times" charset="0"/>
                <a:ea typeface="Times" charset="0"/>
                <a:cs typeface="Times" charset="0"/>
              </a:rPr>
              <a:t>th</a:t>
            </a:r>
            <a:r>
              <a:rPr lang="en-US" sz="3200" dirty="0"/>
              <a:t> to </a:t>
            </a:r>
            <a:r>
              <a:rPr lang="en-US" sz="3200" i="1" dirty="0">
                <a:latin typeface="Times" charset="0"/>
                <a:ea typeface="Times" charset="0"/>
                <a:cs typeface="Times" charset="0"/>
              </a:rPr>
              <a:t>(N − 1)</a:t>
            </a:r>
            <a:r>
              <a:rPr lang="en-US" sz="3200" i="1" baseline="30000" dirty="0" err="1">
                <a:latin typeface="Times" charset="0"/>
                <a:ea typeface="Times" charset="0"/>
                <a:cs typeface="Times" charset="0"/>
              </a:rPr>
              <a:t>th</a:t>
            </a:r>
            <a:r>
              <a:rPr lang="en-US" sz="3200" dirty="0"/>
              <a:t> data items arrive with the </a:t>
            </a:r>
            <a:r>
              <a:rPr lang="en-US" sz="3200" i="1" dirty="0" err="1">
                <a:latin typeface="Times" charset="0"/>
                <a:ea typeface="Times" charset="0"/>
                <a:cs typeface="Times" charset="0"/>
              </a:rPr>
              <a:t>MIT</a:t>
            </a:r>
            <a:r>
              <a:rPr lang="en-US" sz="3200" i="1" baseline="30000" dirty="0" err="1">
                <a:latin typeface="Times" charset="0"/>
                <a:ea typeface="Times" charset="0"/>
                <a:cs typeface="Times" charset="0"/>
              </a:rPr>
              <a:t>item</a:t>
            </a:r>
            <a:r>
              <a:rPr lang="en-US" sz="3200" dirty="0"/>
              <a:t>, the </a:t>
            </a:r>
            <a:r>
              <a:rPr lang="en-US" sz="3200" i="1" dirty="0">
                <a:latin typeface="Times" charset="0"/>
                <a:ea typeface="Times" charset="0"/>
                <a:cs typeface="Times" charset="0"/>
              </a:rPr>
              <a:t>N</a:t>
            </a:r>
            <a:r>
              <a:rPr lang="en-US" sz="3200" i="1" baseline="30000" dirty="0">
                <a:latin typeface="Times" charset="0"/>
                <a:ea typeface="Times" charset="0"/>
                <a:cs typeface="Times" charset="0"/>
              </a:rPr>
              <a:t>th</a:t>
            </a:r>
            <a:r>
              <a:rPr lang="en-US" sz="3200" dirty="0"/>
              <a:t> item does not arrive</a:t>
            </a:r>
          </a:p>
          <a:p>
            <a:pPr>
              <a:spcBef>
                <a:spcPts val="1200"/>
              </a:spcBef>
              <a:spcAft>
                <a:spcPts val="1500"/>
              </a:spcAft>
            </a:pPr>
            <a:r>
              <a:rPr lang="en-US" sz="3200" dirty="0"/>
              <a:t>This is almost identical to the batch with </a:t>
            </a:r>
            <a:r>
              <a:rPr lang="en-US" sz="3200" i="1" dirty="0">
                <a:solidFill>
                  <a:schemeClr val="tx1"/>
                </a:solidFill>
                <a:latin typeface="Times" charset="0"/>
                <a:ea typeface="Times" charset="0"/>
                <a:cs typeface="Times" charset="0"/>
              </a:rPr>
              <a:t>N</a:t>
            </a:r>
            <a:r>
              <a:rPr lang="en-US" sz="3200" dirty="0"/>
              <a:t> data times</a:t>
            </a:r>
          </a:p>
        </p:txBody>
      </p:sp>
    </p:spTree>
    <p:extLst>
      <p:ext uri="{BB962C8B-B14F-4D97-AF65-F5344CB8AC3E}">
        <p14:creationId xmlns:p14="http://schemas.microsoft.com/office/powerpoint/2010/main" val="9637084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19112" y="402776"/>
            <a:ext cx="11149013" cy="609398"/>
          </a:xfrm>
        </p:spPr>
        <p:txBody>
          <a:bodyPr/>
          <a:lstStyle/>
          <a:p>
            <a:r>
              <a:rPr lang="en-GB" sz="4400" dirty="0"/>
              <a:t>Live Streaming </a:t>
            </a:r>
            <a:r>
              <a:rPr lang="mr-IN" sz="4400" dirty="0"/>
              <a:t>–</a:t>
            </a:r>
            <a:r>
              <a:rPr lang="en-GB" sz="4400" dirty="0"/>
              <a:t> Schedulability of The Half Batch</a:t>
            </a:r>
            <a:endParaRPr lang="en-GB" sz="4000" dirty="0"/>
          </a:p>
        </p:txBody>
      </p:sp>
      <p:sp>
        <p:nvSpPr>
          <p:cNvPr id="7" name="Text Placeholder 6"/>
          <p:cNvSpPr>
            <a:spLocks noGrp="1"/>
          </p:cNvSpPr>
          <p:nvPr>
            <p:ph type="body" sz="quarter" idx="10"/>
          </p:nvPr>
        </p:nvSpPr>
        <p:spPr>
          <a:xfrm>
            <a:off x="519112" y="1370525"/>
            <a:ext cx="11149013" cy="1329595"/>
          </a:xfrm>
        </p:spPr>
        <p:txBody>
          <a:bodyPr/>
          <a:lstStyle/>
          <a:p>
            <a:pPr>
              <a:spcBef>
                <a:spcPts val="1200"/>
              </a:spcBef>
              <a:spcAft>
                <a:spcPts val="1500"/>
              </a:spcAft>
            </a:pPr>
            <a:r>
              <a:rPr lang="en-US" sz="3200" dirty="0"/>
              <a:t>If the batch in the data flow’s worst-case, i.e., data arrives with </a:t>
            </a:r>
            <a:r>
              <a:rPr lang="en-US" sz="3200" i="1" dirty="0">
                <a:latin typeface="Times" charset="0"/>
                <a:ea typeface="Times" charset="0"/>
                <a:cs typeface="Times" charset="0"/>
              </a:rPr>
              <a:t>MIT</a:t>
            </a:r>
            <a:r>
              <a:rPr lang="en-US" sz="3200" i="1" baseline="30000" dirty="0">
                <a:latin typeface="Times" charset="0"/>
                <a:ea typeface="Times" charset="0"/>
                <a:cs typeface="Times" charset="0"/>
              </a:rPr>
              <a:t>item</a:t>
            </a:r>
            <a:r>
              <a:rPr lang="en-US" sz="3200" dirty="0"/>
              <a:t> and the batch size=</a:t>
            </a:r>
            <a:r>
              <a:rPr lang="en-US" sz="3200" i="1" dirty="0">
                <a:solidFill>
                  <a:schemeClr val="tx1"/>
                </a:solidFill>
                <a:latin typeface="Times" charset="0"/>
                <a:ea typeface="Times" charset="0"/>
                <a:cs typeface="Times" charset="0"/>
              </a:rPr>
              <a:t>N</a:t>
            </a:r>
            <a:r>
              <a:rPr lang="en-US" sz="3200" dirty="0"/>
              <a:t>, is schedulable, the half batch with the timeout = </a:t>
            </a:r>
            <a:r>
              <a:rPr lang="en-US" sz="3200" i="1" dirty="0">
                <a:solidFill>
                  <a:schemeClr val="tx1"/>
                </a:solidFill>
                <a:latin typeface="Times" charset="0"/>
                <a:ea typeface="Times" charset="0"/>
                <a:cs typeface="Times" charset="0"/>
              </a:rPr>
              <a:t>N-1)</a:t>
            </a:r>
            <a:r>
              <a:rPr lang="en-US" sz="3200" dirty="0"/>
              <a:t> × </a:t>
            </a:r>
            <a:r>
              <a:rPr lang="en-US" sz="3200" i="1" dirty="0">
                <a:latin typeface="Times" charset="0"/>
                <a:ea typeface="Times" charset="0"/>
                <a:cs typeface="Times" charset="0"/>
              </a:rPr>
              <a:t>MIT</a:t>
            </a:r>
            <a:r>
              <a:rPr lang="en-US" sz="3200" i="1" baseline="30000" dirty="0">
                <a:latin typeface="Times" charset="0"/>
                <a:ea typeface="Times" charset="0"/>
                <a:cs typeface="Times" charset="0"/>
              </a:rPr>
              <a:t>item</a:t>
            </a:r>
            <a:r>
              <a:rPr lang="en-US" sz="3200" dirty="0"/>
              <a:t> is certainly schedulable</a:t>
            </a:r>
          </a:p>
        </p:txBody>
      </p:sp>
      <p:sp>
        <p:nvSpPr>
          <p:cNvPr id="5" name="Text Placeholder 6"/>
          <p:cNvSpPr txBox="1">
            <a:spLocks/>
          </p:cNvSpPr>
          <p:nvPr/>
        </p:nvSpPr>
        <p:spPr>
          <a:xfrm>
            <a:off x="519112" y="3053491"/>
            <a:ext cx="11149013" cy="3347070"/>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4000" kern="1200" spc="-100" baseline="0">
                <a:solidFill>
                  <a:schemeClr val="bg1"/>
                </a:solidFill>
                <a:latin typeface="Segoe UI Light" pitchFamily="34" charset="0"/>
                <a:ea typeface="+mn-ea"/>
                <a:cs typeface="+mn-cs"/>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000" kern="1200" spc="-50" baseline="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80000"/>
              <a:buFontTx/>
              <a:buBlip>
                <a:blip r:embed="rId3"/>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200" i="1" dirty="0"/>
              <a:t>Proof</a:t>
            </a:r>
            <a:endParaRPr lang="en-US" sz="2400" i="1" dirty="0"/>
          </a:p>
          <a:p>
            <a:r>
              <a:rPr lang="en-US" sz="2400" dirty="0"/>
              <a:t>Comparing with a full micro batch:</a:t>
            </a:r>
          </a:p>
          <a:p>
            <a:pPr marL="517525" indent="-514350">
              <a:buFont typeface="+mj-lt"/>
              <a:buAutoNum type="arabicPeriod"/>
            </a:pPr>
            <a:r>
              <a:rPr lang="en-US" sz="2000" dirty="0"/>
              <a:t>It has at most </a:t>
            </a:r>
            <a:r>
              <a:rPr lang="en-US" sz="2000" i="1" dirty="0">
                <a:solidFill>
                  <a:schemeClr val="tx1"/>
                </a:solidFill>
                <a:latin typeface="Times" charset="0"/>
                <a:ea typeface="Times" charset="0"/>
                <a:cs typeface="Times" charset="0"/>
              </a:rPr>
              <a:t>N</a:t>
            </a:r>
            <a:r>
              <a:rPr lang="en-US" sz="2000" dirty="0"/>
              <a:t> items, therefore the response time of the this micro batch is not bigger than the response time of the full micro batch</a:t>
            </a:r>
          </a:p>
          <a:p>
            <a:pPr marL="517525" indent="-514350">
              <a:buFont typeface="+mj-lt"/>
              <a:buAutoNum type="arabicPeriod"/>
            </a:pPr>
            <a:r>
              <a:rPr lang="en-US" sz="2000" dirty="0"/>
              <a:t>For any </a:t>
            </a:r>
            <a:r>
              <a:rPr lang="en-US" sz="2000" i="1" dirty="0">
                <a:latin typeface="Times" charset="0"/>
                <a:ea typeface="Times" charset="0"/>
                <a:cs typeface="Times" charset="0"/>
              </a:rPr>
              <a:t>i</a:t>
            </a:r>
            <a:r>
              <a:rPr lang="en-US" sz="2000" i="1" baseline="30000" dirty="0">
                <a:latin typeface="Times" charset="0"/>
                <a:ea typeface="Times" charset="0"/>
                <a:cs typeface="Times" charset="0"/>
              </a:rPr>
              <a:t>th</a:t>
            </a:r>
            <a:r>
              <a:rPr lang="en-US" sz="2000" dirty="0"/>
              <a:t> item, where </a:t>
            </a:r>
            <a:r>
              <a:rPr lang="en-US" sz="2000" i="1" dirty="0">
                <a:latin typeface="Times" charset="0"/>
                <a:ea typeface="Times" charset="0"/>
                <a:cs typeface="Times" charset="0"/>
              </a:rPr>
              <a:t>1 ≤ i ≤ </a:t>
            </a:r>
            <a:r>
              <a:rPr lang="en-US" sz="2000" i="1" dirty="0">
                <a:solidFill>
                  <a:schemeClr val="tx1"/>
                </a:solidFill>
                <a:latin typeface="Times" charset="0"/>
                <a:ea typeface="Times" charset="0"/>
                <a:cs typeface="Times" charset="0"/>
              </a:rPr>
              <a:t>N</a:t>
            </a:r>
            <a:r>
              <a:rPr lang="en-US" sz="2000" dirty="0"/>
              <a:t>, the item is allocated to the same processor compared to the full micro batch, </a:t>
            </a:r>
            <a:r>
              <a:rPr lang="en-US" sz="2000" dirty="0">
                <a:sym typeface="Wingdings"/>
              </a:rPr>
              <a:t> </a:t>
            </a:r>
            <a:r>
              <a:rPr lang="en-US" sz="2000" dirty="0"/>
              <a:t>the item has the same response time of processing</a:t>
            </a:r>
          </a:p>
          <a:p>
            <a:pPr marL="517525" indent="-514350">
              <a:buFont typeface="+mj-lt"/>
              <a:buAutoNum type="arabicPeriod"/>
            </a:pPr>
            <a:r>
              <a:rPr lang="en-US" sz="2000" dirty="0"/>
              <a:t>For any </a:t>
            </a:r>
            <a:r>
              <a:rPr lang="en-US" sz="2000" i="1" dirty="0">
                <a:latin typeface="Times" charset="0"/>
                <a:ea typeface="Times" charset="0"/>
                <a:cs typeface="Times" charset="0"/>
              </a:rPr>
              <a:t>i</a:t>
            </a:r>
            <a:r>
              <a:rPr lang="en-US" sz="2000" i="1" baseline="30000" dirty="0">
                <a:latin typeface="Times" charset="0"/>
                <a:ea typeface="Times" charset="0"/>
                <a:cs typeface="Times" charset="0"/>
              </a:rPr>
              <a:t>th</a:t>
            </a:r>
            <a:r>
              <a:rPr lang="en-US" sz="2000" dirty="0"/>
              <a:t> item, where </a:t>
            </a:r>
            <a:r>
              <a:rPr lang="en-US" sz="2000" i="1" dirty="0">
                <a:latin typeface="Times" charset="0"/>
                <a:ea typeface="Times" charset="0"/>
                <a:cs typeface="Times" charset="0"/>
              </a:rPr>
              <a:t>1 ≤ i ≤ </a:t>
            </a:r>
            <a:r>
              <a:rPr lang="en-US" sz="2000" i="1" dirty="0">
                <a:solidFill>
                  <a:schemeClr val="tx1"/>
                </a:solidFill>
                <a:latin typeface="Times" charset="0"/>
                <a:ea typeface="Times" charset="0"/>
                <a:cs typeface="Times" charset="0"/>
              </a:rPr>
              <a:t>N</a:t>
            </a:r>
            <a:r>
              <a:rPr lang="en-US" sz="2000" dirty="0"/>
              <a:t>, the waiting time of this item is less than or equal to the one in the full micro batch, as the data items do not always arrive with </a:t>
            </a:r>
            <a:r>
              <a:rPr lang="en-US" sz="2000" i="1" dirty="0">
                <a:latin typeface="Times" charset="0"/>
                <a:ea typeface="Times" charset="0"/>
                <a:cs typeface="Times" charset="0"/>
              </a:rPr>
              <a:t>MIT</a:t>
            </a:r>
            <a:r>
              <a:rPr lang="en-US" sz="2000" i="1" baseline="30000" dirty="0">
                <a:latin typeface="Times" charset="0"/>
                <a:ea typeface="Times" charset="0"/>
                <a:cs typeface="Times" charset="0"/>
              </a:rPr>
              <a:t>item</a:t>
            </a:r>
            <a:r>
              <a:rPr lang="en-US" sz="2000" dirty="0">
                <a:sym typeface="Wingdings"/>
              </a:rPr>
              <a:t> , </a:t>
            </a:r>
            <a:r>
              <a:rPr lang="en-US" sz="2000" dirty="0"/>
              <a:t> the latency of this item will not be any bigger</a:t>
            </a:r>
          </a:p>
          <a:p>
            <a:r>
              <a:rPr lang="en-US" sz="2400" dirty="0"/>
              <a:t>Therefore, the half batch with the timeout = </a:t>
            </a:r>
            <a:r>
              <a:rPr lang="en-US" sz="2400" i="1" dirty="0">
                <a:solidFill>
                  <a:schemeClr val="tx1"/>
                </a:solidFill>
                <a:latin typeface="Times" charset="0"/>
                <a:ea typeface="Times" charset="0"/>
                <a:cs typeface="Times" charset="0"/>
              </a:rPr>
              <a:t>N</a:t>
            </a:r>
            <a:r>
              <a:rPr lang="en-US" sz="2400" dirty="0"/>
              <a:t> × </a:t>
            </a:r>
            <a:r>
              <a:rPr lang="en-US" sz="2400" i="1" dirty="0">
                <a:latin typeface="Times" charset="0"/>
                <a:ea typeface="Times" charset="0"/>
                <a:cs typeface="Times" charset="0"/>
              </a:rPr>
              <a:t>MIT</a:t>
            </a:r>
            <a:r>
              <a:rPr lang="en-US" sz="2400" i="1" baseline="30000" dirty="0">
                <a:latin typeface="Times" charset="0"/>
                <a:ea typeface="Times" charset="0"/>
                <a:cs typeface="Times" charset="0"/>
              </a:rPr>
              <a:t>item</a:t>
            </a:r>
            <a:r>
              <a:rPr lang="en-US" sz="2400" dirty="0"/>
              <a:t> is certainly schedulable</a:t>
            </a:r>
            <a:endParaRPr lang="en-US" sz="2000" dirty="0"/>
          </a:p>
        </p:txBody>
      </p:sp>
    </p:spTree>
    <p:extLst>
      <p:ext uri="{BB962C8B-B14F-4D97-AF65-F5344CB8AC3E}">
        <p14:creationId xmlns:p14="http://schemas.microsoft.com/office/powerpoint/2010/main" val="1659627510"/>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3097725"/>
            <a:ext cx="11149013" cy="747897"/>
          </a:xfrm>
        </p:spPr>
        <p:txBody>
          <a:bodyPr/>
          <a:lstStyle/>
          <a:p>
            <a:pPr algn="ctr"/>
            <a:r>
              <a:rPr lang="en-US" sz="5400" dirty="0"/>
              <a:t>Case Study</a:t>
            </a:r>
          </a:p>
        </p:txBody>
      </p:sp>
    </p:spTree>
    <p:extLst>
      <p:ext uri="{BB962C8B-B14F-4D97-AF65-F5344CB8AC3E}">
        <p14:creationId xmlns:p14="http://schemas.microsoft.com/office/powerpoint/2010/main" val="60309299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a:t>Hard Real-Time Streaming</a:t>
            </a:r>
          </a:p>
        </p:txBody>
      </p:sp>
      <p:pic>
        <p:nvPicPr>
          <p:cNvPr id="6" name="Picture 5"/>
          <p:cNvPicPr>
            <a:picLocks noChangeAspect="1"/>
          </p:cNvPicPr>
          <p:nvPr/>
        </p:nvPicPr>
        <p:blipFill>
          <a:blip r:embed="rId2"/>
          <a:stretch>
            <a:fillRect/>
          </a:stretch>
        </p:blipFill>
        <p:spPr>
          <a:xfrm>
            <a:off x="519906" y="1400315"/>
            <a:ext cx="6826309" cy="2739885"/>
          </a:xfrm>
          <a:prstGeom prst="rect">
            <a:avLst/>
          </a:prstGeom>
        </p:spPr>
      </p:pic>
      <p:pic>
        <p:nvPicPr>
          <p:cNvPr id="7" name="Picture 6"/>
          <p:cNvPicPr>
            <a:picLocks noChangeAspect="1"/>
          </p:cNvPicPr>
          <p:nvPr/>
        </p:nvPicPr>
        <p:blipFill>
          <a:blip r:embed="rId3"/>
          <a:stretch>
            <a:fillRect/>
          </a:stretch>
        </p:blipFill>
        <p:spPr>
          <a:xfrm>
            <a:off x="7712336" y="1743214"/>
            <a:ext cx="4134384" cy="3857485"/>
          </a:xfrm>
          <a:prstGeom prst="rect">
            <a:avLst/>
          </a:prstGeom>
        </p:spPr>
      </p:pic>
      <p:sp>
        <p:nvSpPr>
          <p:cNvPr id="8" name="Rectangle 7"/>
          <p:cNvSpPr/>
          <p:nvPr/>
        </p:nvSpPr>
        <p:spPr>
          <a:xfrm>
            <a:off x="519905" y="4189245"/>
            <a:ext cx="7192431" cy="2432974"/>
          </a:xfrm>
          <a:prstGeom prst="rect">
            <a:avLst/>
          </a:prstGeom>
        </p:spPr>
        <p:txBody>
          <a:bodyPr wrap="square">
            <a:spAutoFit/>
          </a:bodyPr>
          <a:lstStyle/>
          <a:p>
            <a:pPr marL="346075" indent="-342900" defTabSz="914363">
              <a:lnSpc>
                <a:spcPct val="90000"/>
              </a:lnSpc>
              <a:spcAft>
                <a:spcPts val="900"/>
              </a:spcAft>
              <a:buClr>
                <a:srgbClr val="92D050"/>
              </a:buClr>
              <a:buSzPct val="80000"/>
              <a:buFont typeface="Arial" charset="0"/>
              <a:buChar char="•"/>
            </a:pPr>
            <a:r>
              <a:rPr lang="en-US" spc="-100" dirty="0"/>
              <a:t>4 processors SMP system</a:t>
            </a:r>
          </a:p>
          <a:p>
            <a:pPr marL="346075" indent="-342900" defTabSz="914363">
              <a:lnSpc>
                <a:spcPct val="90000"/>
              </a:lnSpc>
              <a:spcAft>
                <a:spcPts val="900"/>
              </a:spcAft>
              <a:buClr>
                <a:srgbClr val="92D050"/>
              </a:buClr>
              <a:buSzPct val="80000"/>
              <a:buFont typeface="Arial" charset="0"/>
              <a:buChar char="•"/>
            </a:pPr>
            <a:r>
              <a:rPr lang="en-US" spc="-100" dirty="0"/>
              <a:t>Data arriving interval 15m</a:t>
            </a:r>
            <a:r>
              <a:rPr lang="en-US" dirty="0"/>
              <a:t> ÷ </a:t>
            </a:r>
            <a:r>
              <a:rPr lang="en-US" spc="-100" dirty="0"/>
              <a:t>2160km/h = 40 ms</a:t>
            </a:r>
          </a:p>
          <a:p>
            <a:pPr marL="346075" indent="-342900" defTabSz="914363">
              <a:lnSpc>
                <a:spcPct val="90000"/>
              </a:lnSpc>
              <a:spcAft>
                <a:spcPts val="900"/>
              </a:spcAft>
              <a:buClr>
                <a:srgbClr val="92D050"/>
              </a:buClr>
              <a:buSzPct val="80000"/>
              <a:buFont typeface="Arial" charset="0"/>
              <a:buChar char="•"/>
            </a:pPr>
            <a:r>
              <a:rPr lang="pl-PL" spc="-100" dirty="0"/>
              <a:t>Each image of a target area must be generated within 480 ms</a:t>
            </a:r>
          </a:p>
          <a:p>
            <a:pPr marL="346075" indent="-342900" defTabSz="914363">
              <a:lnSpc>
                <a:spcPct val="90000"/>
              </a:lnSpc>
              <a:spcAft>
                <a:spcPts val="900"/>
              </a:spcAft>
              <a:buClr>
                <a:srgbClr val="92D050"/>
              </a:buClr>
              <a:buSzPct val="80000"/>
              <a:buFont typeface="Arial" charset="0"/>
              <a:buChar char="•"/>
            </a:pPr>
            <a:r>
              <a:rPr lang="pl-PL" spc="-100" dirty="0"/>
              <a:t>WCET of generating an image from the raw echoes is 40 ms using a single core</a:t>
            </a:r>
          </a:p>
        </p:txBody>
      </p:sp>
      <p:sp>
        <p:nvSpPr>
          <p:cNvPr id="9" name="Rectangle 8"/>
          <p:cNvSpPr/>
          <p:nvPr/>
        </p:nvSpPr>
        <p:spPr>
          <a:xfrm>
            <a:off x="8787269" y="1318482"/>
            <a:ext cx="1984518" cy="424732"/>
          </a:xfrm>
          <a:prstGeom prst="rect">
            <a:avLst/>
          </a:prstGeom>
        </p:spPr>
        <p:txBody>
          <a:bodyPr wrap="none">
            <a:spAutoFit/>
          </a:bodyPr>
          <a:lstStyle/>
          <a:p>
            <a:pPr marL="3175" defTabSz="914363">
              <a:lnSpc>
                <a:spcPct val="90000"/>
              </a:lnSpc>
              <a:spcAft>
                <a:spcPts val="900"/>
              </a:spcAft>
              <a:buClr>
                <a:srgbClr val="92D050"/>
              </a:buClr>
              <a:buSzPct val="80000"/>
            </a:pPr>
            <a:r>
              <a:rPr lang="en-US" spc="-100" dirty="0">
                <a:latin typeface="Segoe UI Light" pitchFamily="34" charset="0"/>
              </a:rPr>
              <a:t>Defense System</a:t>
            </a:r>
            <a:endParaRPr lang="pl-PL" spc="-100" dirty="0">
              <a:latin typeface="Segoe UI Light" pitchFamily="34" charset="0"/>
            </a:endParaRPr>
          </a:p>
        </p:txBody>
      </p:sp>
      <p:sp>
        <p:nvSpPr>
          <p:cNvPr id="10" name="Rectangle 9"/>
          <p:cNvSpPr/>
          <p:nvPr/>
        </p:nvSpPr>
        <p:spPr>
          <a:xfrm>
            <a:off x="5920825" y="1281549"/>
            <a:ext cx="1090363" cy="369332"/>
          </a:xfrm>
          <a:prstGeom prst="rect">
            <a:avLst/>
          </a:prstGeom>
        </p:spPr>
        <p:txBody>
          <a:bodyPr wrap="none">
            <a:spAutoFit/>
          </a:bodyPr>
          <a:lstStyle/>
          <a:p>
            <a:r>
              <a:rPr lang="pl-PL" sz="1800" spc="-100" dirty="0">
                <a:latin typeface="Segoe UI Light" pitchFamily="34" charset="0"/>
              </a:rPr>
              <a:t>2160 km/h</a:t>
            </a:r>
            <a:endParaRPr lang="en-GB" sz="1800" dirty="0"/>
          </a:p>
        </p:txBody>
      </p:sp>
      <p:sp>
        <p:nvSpPr>
          <p:cNvPr id="11" name="Rectangle 10"/>
          <p:cNvSpPr/>
          <p:nvPr/>
        </p:nvSpPr>
        <p:spPr>
          <a:xfrm>
            <a:off x="2626441" y="3172191"/>
            <a:ext cx="758541" cy="461665"/>
          </a:xfrm>
          <a:prstGeom prst="rect">
            <a:avLst/>
          </a:prstGeom>
        </p:spPr>
        <p:txBody>
          <a:bodyPr wrap="none">
            <a:spAutoFit/>
          </a:bodyPr>
          <a:lstStyle/>
          <a:p>
            <a:r>
              <a:rPr lang="pl-PL" spc="-100" dirty="0">
                <a:solidFill>
                  <a:schemeClr val="bg1"/>
                </a:solidFill>
                <a:latin typeface="Segoe UI Light" pitchFamily="34" charset="0"/>
              </a:rPr>
              <a:t>15 m</a:t>
            </a:r>
            <a:endParaRPr lang="en-GB" dirty="0">
              <a:solidFill>
                <a:schemeClr val="bg1"/>
              </a:solidFill>
            </a:endParaRPr>
          </a:p>
        </p:txBody>
      </p:sp>
    </p:spTree>
    <p:extLst>
      <p:ext uri="{BB962C8B-B14F-4D97-AF65-F5344CB8AC3E}">
        <p14:creationId xmlns:p14="http://schemas.microsoft.com/office/powerpoint/2010/main" val="127896712"/>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Hard Real-Time Streaming</a:t>
            </a:r>
          </a:p>
        </p:txBody>
      </p:sp>
      <p:pic>
        <p:nvPicPr>
          <p:cNvPr id="4" name="Picture 3"/>
          <p:cNvPicPr>
            <a:picLocks noChangeAspect="1"/>
          </p:cNvPicPr>
          <p:nvPr/>
        </p:nvPicPr>
        <p:blipFill>
          <a:blip r:embed="rId2"/>
          <a:stretch>
            <a:fillRect/>
          </a:stretch>
        </p:blipFill>
        <p:spPr>
          <a:xfrm>
            <a:off x="818426" y="2836841"/>
            <a:ext cx="4652345" cy="2895600"/>
          </a:xfrm>
          <a:prstGeom prst="rect">
            <a:avLst/>
          </a:prstGeom>
        </p:spPr>
      </p:pic>
      <p:pic>
        <p:nvPicPr>
          <p:cNvPr id="5" name="Picture 4"/>
          <p:cNvPicPr>
            <a:picLocks noChangeAspect="1"/>
          </p:cNvPicPr>
          <p:nvPr/>
        </p:nvPicPr>
        <p:blipFill>
          <a:blip r:embed="rId3"/>
          <a:stretch>
            <a:fillRect/>
          </a:stretch>
        </p:blipFill>
        <p:spPr>
          <a:xfrm>
            <a:off x="6931819" y="1800157"/>
            <a:ext cx="4737100" cy="1536700"/>
          </a:xfrm>
          <a:prstGeom prst="rect">
            <a:avLst/>
          </a:prstGeom>
        </p:spPr>
      </p:pic>
      <p:sp>
        <p:nvSpPr>
          <p:cNvPr id="6" name="Text Placeholder 4"/>
          <p:cNvSpPr>
            <a:spLocks noGrp="1"/>
          </p:cNvSpPr>
          <p:nvPr>
            <p:ph type="body" sz="quarter" idx="10"/>
          </p:nvPr>
        </p:nvSpPr>
        <p:spPr>
          <a:xfrm>
            <a:off x="704127" y="2402307"/>
            <a:ext cx="4652345" cy="332399"/>
          </a:xfrm>
        </p:spPr>
        <p:txBody>
          <a:bodyPr/>
          <a:lstStyle/>
          <a:p>
            <a:pPr algn="ctr"/>
            <a:r>
              <a:rPr lang="en-GB" dirty="0">
                <a:solidFill>
                  <a:schemeClr val="tx1"/>
                </a:solidFill>
                <a:latin typeface="Times" charset="0"/>
                <a:ea typeface="Times" charset="0"/>
                <a:cs typeface="Times" charset="0"/>
              </a:rPr>
              <a:t>Candidate Prologue Servers</a:t>
            </a:r>
            <a:endParaRPr lang="en-GB" baseline="-25000" dirty="0">
              <a:solidFill>
                <a:schemeClr val="tx1"/>
              </a:solidFill>
              <a:latin typeface="Times" charset="0"/>
              <a:ea typeface="Times" charset="0"/>
              <a:cs typeface="Times" charset="0"/>
            </a:endParaRPr>
          </a:p>
        </p:txBody>
      </p:sp>
      <p:sp>
        <p:nvSpPr>
          <p:cNvPr id="8" name="Text Placeholder 4"/>
          <p:cNvSpPr txBox="1">
            <a:spLocks/>
          </p:cNvSpPr>
          <p:nvPr/>
        </p:nvSpPr>
        <p:spPr>
          <a:xfrm>
            <a:off x="7168463" y="1365623"/>
            <a:ext cx="4263811" cy="332399"/>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4"/>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4"/>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4"/>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GB" dirty="0">
                <a:solidFill>
                  <a:schemeClr val="tx1"/>
                </a:solidFill>
                <a:latin typeface="Times" charset="0"/>
                <a:ea typeface="Times" charset="0"/>
                <a:cs typeface="Times" charset="0"/>
              </a:rPr>
              <a:t>All Generated Servers</a:t>
            </a:r>
            <a:endParaRPr lang="en-GB" baseline="-25000" dirty="0">
              <a:solidFill>
                <a:schemeClr val="tx1"/>
              </a:solidFill>
              <a:latin typeface="Times" charset="0"/>
              <a:ea typeface="Times" charset="0"/>
              <a:cs typeface="Times" charset="0"/>
            </a:endParaRPr>
          </a:p>
        </p:txBody>
      </p:sp>
      <p:pic>
        <p:nvPicPr>
          <p:cNvPr id="2" name="Picture 1"/>
          <p:cNvPicPr>
            <a:picLocks noChangeAspect="1"/>
          </p:cNvPicPr>
          <p:nvPr/>
        </p:nvPicPr>
        <p:blipFill>
          <a:blip r:embed="rId5"/>
          <a:stretch>
            <a:fillRect/>
          </a:stretch>
        </p:blipFill>
        <p:spPr>
          <a:xfrm>
            <a:off x="7267574" y="4521517"/>
            <a:ext cx="4040188" cy="1439607"/>
          </a:xfrm>
          <a:prstGeom prst="rect">
            <a:avLst/>
          </a:prstGeom>
        </p:spPr>
      </p:pic>
      <p:sp>
        <p:nvSpPr>
          <p:cNvPr id="9" name="Text Placeholder 4"/>
          <p:cNvSpPr txBox="1">
            <a:spLocks/>
          </p:cNvSpPr>
          <p:nvPr/>
        </p:nvSpPr>
        <p:spPr>
          <a:xfrm>
            <a:off x="7155763" y="4189118"/>
            <a:ext cx="4263811" cy="332399"/>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4"/>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4"/>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4"/>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GB" dirty="0">
                <a:solidFill>
                  <a:schemeClr val="tx1"/>
                </a:solidFill>
                <a:latin typeface="Times" charset="0"/>
                <a:ea typeface="Times" charset="0"/>
                <a:cs typeface="Times" charset="0"/>
              </a:rPr>
              <a:t>Data Allocation</a:t>
            </a:r>
            <a:endParaRPr lang="en-GB" baseline="-25000" dirty="0">
              <a:solidFill>
                <a:schemeClr val="tx1"/>
              </a:solidFill>
              <a:latin typeface="Times" charset="0"/>
              <a:ea typeface="Times" charset="0"/>
              <a:cs typeface="Times" charset="0"/>
            </a:endParaRPr>
          </a:p>
        </p:txBody>
      </p:sp>
      <p:sp>
        <p:nvSpPr>
          <p:cNvPr id="7" name="Rectangle 6"/>
          <p:cNvSpPr/>
          <p:nvPr/>
        </p:nvSpPr>
        <p:spPr>
          <a:xfrm>
            <a:off x="704127" y="1365623"/>
            <a:ext cx="4188967" cy="461665"/>
          </a:xfrm>
          <a:prstGeom prst="rect">
            <a:avLst/>
          </a:prstGeom>
        </p:spPr>
        <p:txBody>
          <a:bodyPr wrap="none">
            <a:spAutoFit/>
          </a:bodyPr>
          <a:lstStyle/>
          <a:p>
            <a:r>
              <a:rPr lang="en-US" dirty="0"/>
              <a:t>Schedulable max batch size = 17</a:t>
            </a:r>
            <a:endParaRPr lang="en-GB" dirty="0"/>
          </a:p>
        </p:txBody>
      </p:sp>
      <p:sp>
        <p:nvSpPr>
          <p:cNvPr id="10" name="Right Arrow 9"/>
          <p:cNvSpPr/>
          <p:nvPr/>
        </p:nvSpPr>
        <p:spPr bwMode="auto">
          <a:xfrm rot="5400000">
            <a:off x="2668774" y="1961833"/>
            <a:ext cx="723050" cy="305930"/>
          </a:xfrm>
          <a:prstGeom prst="rightArrow">
            <a:avLst/>
          </a:prstGeom>
          <a:solidFill>
            <a:srgbClr val="238F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
        <p:nvSpPr>
          <p:cNvPr id="11" name="Right Arrow 10"/>
          <p:cNvSpPr/>
          <p:nvPr/>
        </p:nvSpPr>
        <p:spPr bwMode="auto">
          <a:xfrm rot="18845859">
            <a:off x="5245440" y="2913561"/>
            <a:ext cx="1683111" cy="305930"/>
          </a:xfrm>
          <a:prstGeom prst="rightArrow">
            <a:avLst/>
          </a:prstGeom>
          <a:solidFill>
            <a:srgbClr val="238F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
        <p:nvSpPr>
          <p:cNvPr id="12" name="Right Arrow 11"/>
          <p:cNvSpPr/>
          <p:nvPr/>
        </p:nvSpPr>
        <p:spPr bwMode="auto">
          <a:xfrm rot="5400000">
            <a:off x="8832843" y="3545417"/>
            <a:ext cx="723050" cy="305930"/>
          </a:xfrm>
          <a:prstGeom prst="rightArrow">
            <a:avLst/>
          </a:prstGeom>
          <a:solidFill>
            <a:srgbClr val="238FD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279432800"/>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Worst-Case Execution Visualisation</a:t>
            </a:r>
          </a:p>
        </p:txBody>
      </p:sp>
      <p:pic>
        <p:nvPicPr>
          <p:cNvPr id="4" name="Picture 3"/>
          <p:cNvPicPr>
            <a:picLocks noChangeAspect="1"/>
          </p:cNvPicPr>
          <p:nvPr/>
        </p:nvPicPr>
        <p:blipFill>
          <a:blip r:embed="rId3"/>
          <a:stretch>
            <a:fillRect/>
          </a:stretch>
        </p:blipFill>
        <p:spPr>
          <a:xfrm>
            <a:off x="227404" y="1658953"/>
            <a:ext cx="11961421" cy="4722809"/>
          </a:xfrm>
          <a:prstGeom prst="rect">
            <a:avLst/>
          </a:prstGeom>
        </p:spPr>
      </p:pic>
    </p:spTree>
    <p:extLst>
      <p:ext uri="{BB962C8B-B14F-4D97-AF65-F5344CB8AC3E}">
        <p14:creationId xmlns:p14="http://schemas.microsoft.com/office/powerpoint/2010/main" val="345179480"/>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3097725"/>
            <a:ext cx="11149013" cy="747897"/>
          </a:xfrm>
        </p:spPr>
        <p:txBody>
          <a:bodyPr/>
          <a:lstStyle/>
          <a:p>
            <a:pPr algn="ctr"/>
            <a:r>
              <a:rPr lang="en-US" sz="5400" dirty="0"/>
              <a:t>Implementation</a:t>
            </a:r>
          </a:p>
        </p:txBody>
      </p:sp>
    </p:spTree>
    <p:extLst>
      <p:ext uri="{BB962C8B-B14F-4D97-AF65-F5344CB8AC3E}">
        <p14:creationId xmlns:p14="http://schemas.microsoft.com/office/powerpoint/2010/main" val="158815271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Real-Time Streaming Use Case</a:t>
            </a:r>
            <a:endParaRPr lang="en-US" dirty="0"/>
          </a:p>
        </p:txBody>
      </p:sp>
      <p:sp>
        <p:nvSpPr>
          <p:cNvPr id="67" name="TextBox 66"/>
          <p:cNvSpPr txBox="1"/>
          <p:nvPr/>
        </p:nvSpPr>
        <p:spPr>
          <a:xfrm>
            <a:off x="1089767" y="5291784"/>
            <a:ext cx="9675469" cy="984885"/>
          </a:xfrm>
          <a:prstGeom prst="rect">
            <a:avLst/>
          </a:prstGeom>
          <a:noFill/>
        </p:spPr>
        <p:txBody>
          <a:bodyPr wrap="none" lIns="0" tIns="0" rIns="0" bIns="0" rtlCol="0">
            <a:spAutoFit/>
          </a:bodyPr>
          <a:lstStyle/>
          <a:p>
            <a:pPr marL="460375" indent="-460375">
              <a:lnSpc>
                <a:spcPct val="90000"/>
              </a:lnSpc>
              <a:spcBef>
                <a:spcPct val="20000"/>
              </a:spcBef>
              <a:buSzPct val="80000"/>
              <a:buBlip>
                <a:blip r:embed="rId3"/>
              </a:buBlip>
            </a:pPr>
            <a:r>
              <a:rPr lang="en-US" sz="3200" dirty="0">
                <a:ln w="0"/>
                <a:effectLst>
                  <a:outerShdw blurRad="38100" dist="19050" dir="2700000" algn="tl" rotWithShape="0">
                    <a:schemeClr val="dk1">
                      <a:alpha val="40000"/>
                    </a:schemeClr>
                  </a:outerShdw>
                </a:effectLst>
              </a:rPr>
              <a:t>Real-Time Live Streaming Data Processing </a:t>
            </a:r>
          </a:p>
          <a:p>
            <a:pPr marL="460375" indent="-460375">
              <a:lnSpc>
                <a:spcPct val="90000"/>
              </a:lnSpc>
              <a:spcBef>
                <a:spcPct val="20000"/>
              </a:spcBef>
              <a:buSzPct val="80000"/>
              <a:buBlip>
                <a:blip r:embed="rId3"/>
              </a:buBlip>
            </a:pPr>
            <a:r>
              <a:rPr lang="en-US" sz="3200" dirty="0">
                <a:ln w="0"/>
                <a:effectLst>
                  <a:outerShdw blurRad="38100" dist="19050" dir="2700000" algn="tl" rotWithShape="0">
                    <a:schemeClr val="dk1">
                      <a:alpha val="40000"/>
                    </a:schemeClr>
                  </a:outerShdw>
                </a:effectLst>
              </a:rPr>
              <a:t>There are also hard real-time tasks in its defense system</a:t>
            </a:r>
          </a:p>
        </p:txBody>
      </p:sp>
      <p:pic>
        <p:nvPicPr>
          <p:cNvPr id="2" name="Picture 1"/>
          <p:cNvPicPr>
            <a:picLocks noChangeAspect="1"/>
          </p:cNvPicPr>
          <p:nvPr/>
        </p:nvPicPr>
        <p:blipFill>
          <a:blip r:embed="rId4"/>
          <a:stretch>
            <a:fillRect/>
          </a:stretch>
        </p:blipFill>
        <p:spPr>
          <a:xfrm>
            <a:off x="1943099" y="1429031"/>
            <a:ext cx="7968807" cy="3198451"/>
          </a:xfrm>
          <a:prstGeom prst="rect">
            <a:avLst/>
          </a:prstGeom>
        </p:spPr>
      </p:pic>
    </p:spTree>
    <p:extLst>
      <p:ext uri="{BB962C8B-B14F-4D97-AF65-F5344CB8AC3E}">
        <p14:creationId xmlns:p14="http://schemas.microsoft.com/office/powerpoint/2010/main" val="144694498"/>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905" y="1385591"/>
            <a:ext cx="11149013" cy="891013"/>
          </a:xfrm>
        </p:spPr>
        <p:txBody>
          <a:bodyPr/>
          <a:lstStyle/>
          <a:p>
            <a:pPr marL="346075" indent="-342900">
              <a:buFont typeface="Wingdings" charset="2"/>
              <a:buChar char="§"/>
            </a:pPr>
            <a:r>
              <a:rPr lang="en-GB" sz="2800" dirty="0">
                <a:solidFill>
                  <a:schemeClr val="tx1"/>
                </a:solidFill>
                <a:latin typeface="Segoe UI Light" pitchFamily="34" charset="0"/>
                <a:ea typeface="+mn-ea"/>
                <a:cs typeface="+mn-cs"/>
              </a:rPr>
              <a:t>Java 8 Streams</a:t>
            </a:r>
          </a:p>
          <a:p>
            <a:pPr marL="346075" indent="-342900">
              <a:buFont typeface="Wingdings" charset="2"/>
              <a:buChar char="§"/>
            </a:pPr>
            <a:r>
              <a:rPr lang="en-GB" sz="2800" dirty="0">
                <a:solidFill>
                  <a:schemeClr val="tx1"/>
                </a:solidFill>
                <a:latin typeface="Segoe UI Light" pitchFamily="34" charset="0"/>
                <a:ea typeface="+mn-ea"/>
                <a:cs typeface="+mn-cs"/>
              </a:rPr>
              <a:t>The Real-Time Specification For Java (RTSJ)</a:t>
            </a:r>
          </a:p>
        </p:txBody>
      </p:sp>
      <p:sp>
        <p:nvSpPr>
          <p:cNvPr id="4" name="Title 3"/>
          <p:cNvSpPr>
            <a:spLocks noGrp="1"/>
          </p:cNvSpPr>
          <p:nvPr>
            <p:ph type="title"/>
          </p:nvPr>
        </p:nvSpPr>
        <p:spPr/>
        <p:txBody>
          <a:bodyPr/>
          <a:lstStyle/>
          <a:p>
            <a:r>
              <a:rPr lang="en-GB" dirty="0"/>
              <a:t>Implementation</a:t>
            </a:r>
          </a:p>
        </p:txBody>
      </p:sp>
      <p:pic>
        <p:nvPicPr>
          <p:cNvPr id="6" name="Picture 5"/>
          <p:cNvPicPr>
            <a:picLocks noChangeAspect="1"/>
          </p:cNvPicPr>
          <p:nvPr/>
        </p:nvPicPr>
        <p:blipFill>
          <a:blip r:embed="rId2"/>
          <a:stretch>
            <a:fillRect/>
          </a:stretch>
        </p:blipFill>
        <p:spPr>
          <a:xfrm>
            <a:off x="5873838" y="2748069"/>
            <a:ext cx="6009051" cy="3538431"/>
          </a:xfrm>
          <a:prstGeom prst="rect">
            <a:avLst/>
          </a:prstGeom>
        </p:spPr>
      </p:pic>
      <p:pic>
        <p:nvPicPr>
          <p:cNvPr id="8" name="Picture 7"/>
          <p:cNvPicPr>
            <a:picLocks noChangeAspect="1"/>
          </p:cNvPicPr>
          <p:nvPr/>
        </p:nvPicPr>
        <p:blipFill>
          <a:blip r:embed="rId3"/>
          <a:stretch>
            <a:fillRect/>
          </a:stretch>
        </p:blipFill>
        <p:spPr>
          <a:xfrm>
            <a:off x="354805" y="2748069"/>
            <a:ext cx="4705748" cy="3538431"/>
          </a:xfrm>
          <a:prstGeom prst="rect">
            <a:avLst/>
          </a:prstGeom>
        </p:spPr>
      </p:pic>
      <p:sp>
        <p:nvSpPr>
          <p:cNvPr id="9" name="Right Arrow 8"/>
          <p:cNvSpPr/>
          <p:nvPr/>
        </p:nvSpPr>
        <p:spPr bwMode="auto">
          <a:xfrm>
            <a:off x="5217603" y="3550192"/>
            <a:ext cx="624397" cy="484632"/>
          </a:xfrm>
          <a:prstGeom prst="rightArrow">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96424882"/>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905" y="1385591"/>
            <a:ext cx="11149013" cy="891013"/>
          </a:xfrm>
        </p:spPr>
        <p:txBody>
          <a:bodyPr/>
          <a:lstStyle/>
          <a:p>
            <a:pPr marL="346075" indent="-342900">
              <a:buFont typeface="Wingdings" charset="2"/>
              <a:buChar char="§"/>
            </a:pPr>
            <a:r>
              <a:rPr lang="en-GB" sz="2800" dirty="0">
                <a:solidFill>
                  <a:schemeClr val="tx1"/>
                </a:solidFill>
                <a:latin typeface="Segoe UI Light" pitchFamily="34" charset="0"/>
                <a:ea typeface="+mn-ea"/>
                <a:cs typeface="+mn-cs"/>
              </a:rPr>
              <a:t>Java 8 Streams</a:t>
            </a:r>
          </a:p>
          <a:p>
            <a:pPr marL="346075" indent="-342900">
              <a:buFont typeface="Wingdings" charset="2"/>
              <a:buChar char="§"/>
            </a:pPr>
            <a:r>
              <a:rPr lang="en-GB" sz="2800" dirty="0">
                <a:solidFill>
                  <a:schemeClr val="tx1"/>
                </a:solidFill>
                <a:latin typeface="Segoe UI Light" pitchFamily="34" charset="0"/>
                <a:ea typeface="+mn-ea"/>
                <a:cs typeface="+mn-cs"/>
              </a:rPr>
              <a:t>The Real-Time Specification For Java (RTSJ)</a:t>
            </a:r>
          </a:p>
        </p:txBody>
      </p:sp>
      <p:sp>
        <p:nvSpPr>
          <p:cNvPr id="4" name="Title 3"/>
          <p:cNvSpPr>
            <a:spLocks noGrp="1"/>
          </p:cNvSpPr>
          <p:nvPr>
            <p:ph type="title"/>
          </p:nvPr>
        </p:nvSpPr>
        <p:spPr/>
        <p:txBody>
          <a:bodyPr/>
          <a:lstStyle/>
          <a:p>
            <a:r>
              <a:rPr lang="en-GB" dirty="0"/>
              <a:t>Implementation</a:t>
            </a:r>
          </a:p>
        </p:txBody>
      </p:sp>
      <p:pic>
        <p:nvPicPr>
          <p:cNvPr id="7" name="Picture 6"/>
          <p:cNvPicPr>
            <a:picLocks noChangeAspect="1"/>
          </p:cNvPicPr>
          <p:nvPr/>
        </p:nvPicPr>
        <p:blipFill>
          <a:blip r:embed="rId2"/>
          <a:stretch>
            <a:fillRect/>
          </a:stretch>
        </p:blipFill>
        <p:spPr>
          <a:xfrm>
            <a:off x="5942724" y="2667000"/>
            <a:ext cx="5726194" cy="3581400"/>
          </a:xfrm>
          <a:prstGeom prst="rect">
            <a:avLst/>
          </a:prstGeom>
        </p:spPr>
      </p:pic>
      <p:pic>
        <p:nvPicPr>
          <p:cNvPr id="8" name="Picture 7"/>
          <p:cNvPicPr>
            <a:picLocks noChangeAspect="1"/>
          </p:cNvPicPr>
          <p:nvPr/>
        </p:nvPicPr>
        <p:blipFill>
          <a:blip r:embed="rId3"/>
          <a:stretch>
            <a:fillRect/>
          </a:stretch>
        </p:blipFill>
        <p:spPr>
          <a:xfrm>
            <a:off x="302822" y="2667001"/>
            <a:ext cx="5109670" cy="3581400"/>
          </a:xfrm>
          <a:prstGeom prst="rect">
            <a:avLst/>
          </a:prstGeom>
        </p:spPr>
      </p:pic>
      <p:sp>
        <p:nvSpPr>
          <p:cNvPr id="2" name="Right Arrow 1"/>
          <p:cNvSpPr/>
          <p:nvPr/>
        </p:nvSpPr>
        <p:spPr bwMode="auto">
          <a:xfrm>
            <a:off x="5217603" y="3550192"/>
            <a:ext cx="624397" cy="484632"/>
          </a:xfrm>
          <a:prstGeom prst="rightArrow">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31343176"/>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Implementation</a:t>
            </a:r>
          </a:p>
        </p:txBody>
      </p:sp>
      <p:sp>
        <p:nvSpPr>
          <p:cNvPr id="3" name="Text Placeholder 2"/>
          <p:cNvSpPr>
            <a:spLocks noGrp="1"/>
          </p:cNvSpPr>
          <p:nvPr>
            <p:ph type="body" sz="quarter" idx="10"/>
          </p:nvPr>
        </p:nvSpPr>
        <p:spPr>
          <a:xfrm>
            <a:off x="519112" y="1370525"/>
            <a:ext cx="11149013" cy="4068806"/>
          </a:xfrm>
        </p:spPr>
        <p:txBody>
          <a:bodyPr/>
          <a:lstStyle/>
          <a:p>
            <a:pPr marL="574675" indent="-571500">
              <a:buFont typeface="+mj-lt"/>
              <a:buAutoNum type="arabicPeriod"/>
            </a:pPr>
            <a:r>
              <a:rPr lang="en-GB" sz="3200" dirty="0"/>
              <a:t>Making Streams can be processed at a real-time priority, and executed under execution-time servers</a:t>
            </a:r>
          </a:p>
          <a:p>
            <a:pPr marL="1830388" lvl="2" indent="-571500">
              <a:buFont typeface="Arial" charset="0"/>
              <a:buChar char="•"/>
            </a:pPr>
            <a:r>
              <a:rPr lang="en-GB" sz="2800" dirty="0"/>
              <a:t>Real-time ForkJoinPool</a:t>
            </a:r>
            <a:r>
              <a:rPr lang="en-GB" sz="2800" baseline="30000" dirty="0">
                <a:solidFill>
                  <a:srgbClr val="C00000"/>
                </a:solidFill>
              </a:rPr>
              <a:t>1</a:t>
            </a:r>
          </a:p>
          <a:p>
            <a:pPr marL="1830388" lvl="2" indent="-571500">
              <a:buFont typeface="Arial" charset="0"/>
              <a:buChar char="•"/>
            </a:pPr>
            <a:r>
              <a:rPr lang="en-GB" sz="2800" dirty="0"/>
              <a:t>Implementation of Deferrable Servers</a:t>
            </a:r>
          </a:p>
          <a:p>
            <a:pPr marL="574675" indent="-571500">
              <a:buFont typeface="+mj-lt"/>
              <a:buAutoNum type="arabicPeriod"/>
            </a:pPr>
            <a:r>
              <a:rPr lang="en-GB" sz="3200" dirty="0"/>
              <a:t>Implementation SPRY Pipeline</a:t>
            </a:r>
          </a:p>
          <a:p>
            <a:pPr marL="574675" indent="-571500">
              <a:buFont typeface="+mj-lt"/>
              <a:buAutoNum type="arabicPeriod"/>
            </a:pPr>
            <a:r>
              <a:rPr lang="en-GB" sz="3200" dirty="0"/>
              <a:t>Replace the work-stealing algorithm in ForkJoinPool</a:t>
            </a:r>
          </a:p>
          <a:p>
            <a:endParaRPr lang="en-GB" sz="3200" dirty="0"/>
          </a:p>
          <a:p>
            <a:r>
              <a:rPr lang="en-GB" sz="3200" dirty="0"/>
              <a:t>Too many details for each step, see thesis</a:t>
            </a:r>
          </a:p>
        </p:txBody>
      </p:sp>
      <p:sp>
        <p:nvSpPr>
          <p:cNvPr id="4" name="Rectangle 3"/>
          <p:cNvSpPr/>
          <p:nvPr/>
        </p:nvSpPr>
        <p:spPr>
          <a:xfrm>
            <a:off x="519112" y="5439331"/>
            <a:ext cx="10961688" cy="830997"/>
          </a:xfrm>
          <a:prstGeom prst="rect">
            <a:avLst/>
          </a:prstGeom>
        </p:spPr>
        <p:txBody>
          <a:bodyPr wrap="square">
            <a:spAutoFit/>
          </a:bodyPr>
          <a:lstStyle/>
          <a:p>
            <a:r>
              <a:rPr lang="en-GB" baseline="30000" dirty="0">
                <a:solidFill>
                  <a:srgbClr val="C00000"/>
                </a:solidFill>
              </a:rPr>
              <a:t>1</a:t>
            </a:r>
            <a:r>
              <a:rPr lang="en-GB" dirty="0">
                <a:solidFill>
                  <a:srgbClr val="C00000"/>
                </a:solidFill>
              </a:rPr>
              <a:t>Made new proposal to RTSJ Specification, has been adopted by JSR 282 expert group;</a:t>
            </a:r>
          </a:p>
          <a:p>
            <a:r>
              <a:rPr lang="en-GB" dirty="0">
                <a:solidFill>
                  <a:srgbClr val="C00000"/>
                </a:solidFill>
              </a:rPr>
              <a:t>The JCP Expert </a:t>
            </a:r>
            <a:r>
              <a:rPr lang="en-GB">
                <a:solidFill>
                  <a:srgbClr val="C00000"/>
                </a:solidFill>
              </a:rPr>
              <a:t>Group has released </a:t>
            </a:r>
            <a:r>
              <a:rPr lang="en-GB" dirty="0">
                <a:solidFill>
                  <a:srgbClr val="C00000"/>
                </a:solidFill>
              </a:rPr>
              <a:t>a new version of the RTSJ (Version 2.0) in early 2016</a:t>
            </a:r>
          </a:p>
        </p:txBody>
      </p:sp>
    </p:spTree>
    <p:extLst>
      <p:ext uri="{BB962C8B-B14F-4D97-AF65-F5344CB8AC3E}">
        <p14:creationId xmlns:p14="http://schemas.microsoft.com/office/powerpoint/2010/main" val="1538110842"/>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3097725"/>
            <a:ext cx="11149013" cy="747897"/>
          </a:xfrm>
        </p:spPr>
        <p:txBody>
          <a:bodyPr/>
          <a:lstStyle/>
          <a:p>
            <a:pPr algn="ctr"/>
            <a:r>
              <a:rPr lang="en-US" sz="5400" dirty="0"/>
              <a:t>Evaluation</a:t>
            </a:r>
          </a:p>
        </p:txBody>
      </p:sp>
    </p:spTree>
    <p:extLst>
      <p:ext uri="{BB962C8B-B14F-4D97-AF65-F5344CB8AC3E}">
        <p14:creationId xmlns:p14="http://schemas.microsoft.com/office/powerpoint/2010/main" val="6122035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Experiment Setup</a:t>
            </a:r>
          </a:p>
        </p:txBody>
      </p:sp>
      <p:sp>
        <p:nvSpPr>
          <p:cNvPr id="3" name="Text Placeholder 2"/>
          <p:cNvSpPr>
            <a:spLocks noGrp="1"/>
          </p:cNvSpPr>
          <p:nvPr>
            <p:ph type="body" sz="quarter" idx="10"/>
          </p:nvPr>
        </p:nvSpPr>
        <p:spPr>
          <a:xfrm>
            <a:off x="519112" y="1370525"/>
            <a:ext cx="11149013" cy="4008790"/>
          </a:xfrm>
        </p:spPr>
        <p:txBody>
          <a:bodyPr/>
          <a:lstStyle/>
          <a:p>
            <a:pPr marL="574675" indent="-571500">
              <a:buFont typeface="Wingdings" charset="2"/>
              <a:buChar char="Ø"/>
            </a:pPr>
            <a:r>
              <a:rPr lang="en-GB" sz="3600" dirty="0"/>
              <a:t>128 randomly generated hard real-time tasks</a:t>
            </a:r>
          </a:p>
          <a:p>
            <a:pPr marL="1830388" lvl="2" indent="-571500">
              <a:buFont typeface="Wingdings" charset="2"/>
              <a:buChar char="Ø"/>
            </a:pPr>
            <a:r>
              <a:rPr lang="en-GB" sz="3200" dirty="0"/>
              <a:t>Periods: 1~1000 random</a:t>
            </a:r>
          </a:p>
          <a:p>
            <a:pPr marL="1830388" lvl="2" indent="-571500">
              <a:buFont typeface="Wingdings" charset="2"/>
              <a:buChar char="Ø"/>
            </a:pPr>
            <a:r>
              <a:rPr lang="en-GB" sz="3200" dirty="0"/>
              <a:t>Normal Utilisation distribution</a:t>
            </a:r>
            <a:r>
              <a:rPr lang="en-GB" sz="3200" baseline="30000" dirty="0"/>
              <a:t>[2]</a:t>
            </a:r>
          </a:p>
          <a:p>
            <a:pPr marL="574675" indent="-571500">
              <a:buFont typeface="Wingdings" charset="2"/>
              <a:buChar char="Ø"/>
            </a:pPr>
            <a:r>
              <a:rPr lang="en-GB" sz="3600" dirty="0"/>
              <a:t>16 cores machine (128 cores also has been investigated)</a:t>
            </a:r>
          </a:p>
          <a:p>
            <a:pPr marL="574675" indent="-571500">
              <a:buFont typeface="Wingdings" charset="2"/>
              <a:buChar char="Ø"/>
            </a:pPr>
            <a:r>
              <a:rPr lang="en-GB" sz="3600" dirty="0"/>
              <a:t>Hard real-time stream processing tasks</a:t>
            </a:r>
          </a:p>
          <a:p>
            <a:pPr marL="1830388" lvl="2" indent="-571500">
              <a:buFont typeface="Wingdings" charset="2"/>
              <a:buChar char="Ø"/>
            </a:pPr>
            <a:r>
              <a:rPr lang="en-GB" sz="3200" dirty="0"/>
              <a:t>Batched or Live streaming</a:t>
            </a:r>
          </a:p>
          <a:p>
            <a:pPr marL="1830388" lvl="2" indent="-571500">
              <a:buFont typeface="Wingdings" charset="2"/>
              <a:buChar char="Ø"/>
            </a:pPr>
            <a:r>
              <a:rPr lang="en-GB" sz="3200" dirty="0"/>
              <a:t>Configurable Period, Deadline, Computation load, etc.</a:t>
            </a:r>
          </a:p>
        </p:txBody>
      </p:sp>
      <p:sp>
        <p:nvSpPr>
          <p:cNvPr id="4" name="Rectangle 3"/>
          <p:cNvSpPr/>
          <p:nvPr/>
        </p:nvSpPr>
        <p:spPr>
          <a:xfrm>
            <a:off x="519112" y="6499880"/>
            <a:ext cx="10301288" cy="253916"/>
          </a:xfrm>
          <a:prstGeom prst="rect">
            <a:avLst/>
          </a:prstGeom>
        </p:spPr>
        <p:txBody>
          <a:bodyPr wrap="square">
            <a:spAutoFit/>
          </a:bodyPr>
          <a:lstStyle/>
          <a:p>
            <a:r>
              <a:rPr lang="en-US" sz="1050" dirty="0">
                <a:solidFill>
                  <a:schemeClr val="bg1"/>
                </a:solidFill>
                <a:latin typeface="ArialMT" charset="0"/>
              </a:rPr>
              <a:t>[2]</a:t>
            </a:r>
            <a:r>
              <a:rPr lang="en-US" sz="1050" dirty="0"/>
              <a:t> </a:t>
            </a:r>
            <a:r>
              <a:rPr lang="en-US" sz="1050" dirty="0">
                <a:solidFill>
                  <a:schemeClr val="bg1"/>
                </a:solidFill>
              </a:rPr>
              <a:t>R. I. Davis and A. Burns. Improved priority assignment for global fixed priority pre-emptive scheduling in multiprocessor real-time systems. Real- Time Systems, 47(1):1–40, 2011. </a:t>
            </a:r>
          </a:p>
        </p:txBody>
      </p:sp>
      <p:sp>
        <p:nvSpPr>
          <p:cNvPr id="5" name="Rectangle 4"/>
          <p:cNvSpPr/>
          <p:nvPr/>
        </p:nvSpPr>
        <p:spPr>
          <a:xfrm>
            <a:off x="519112" y="5379315"/>
            <a:ext cx="11149013" cy="1200329"/>
          </a:xfrm>
          <a:prstGeom prst="rect">
            <a:avLst/>
          </a:prstGeom>
        </p:spPr>
        <p:txBody>
          <a:bodyPr wrap="square">
            <a:spAutoFit/>
          </a:bodyPr>
          <a:lstStyle/>
          <a:p>
            <a:pPr marL="574675" indent="-571500">
              <a:buFont typeface="Wingdings" charset="2"/>
              <a:buChar char="v"/>
            </a:pPr>
            <a:r>
              <a:rPr lang="en-GB" sz="3600" spc="-100" dirty="0">
                <a:solidFill>
                  <a:schemeClr val="bg1"/>
                </a:solidFill>
                <a:latin typeface="Segoe UI Light" pitchFamily="34" charset="0"/>
              </a:rPr>
              <a:t>Run experiment 100 times, test system </a:t>
            </a:r>
            <a:r>
              <a:rPr lang="en-GB" sz="3600" spc="-100" dirty="0" err="1">
                <a:solidFill>
                  <a:schemeClr val="bg1"/>
                </a:solidFill>
                <a:latin typeface="Segoe UI Light" pitchFamily="34" charset="0"/>
              </a:rPr>
              <a:t>schedulability</a:t>
            </a:r>
            <a:r>
              <a:rPr lang="en-GB" sz="3600" spc="-100" dirty="0">
                <a:solidFill>
                  <a:schemeClr val="bg1"/>
                </a:solidFill>
                <a:latin typeface="Segoe UI Light" pitchFamily="34" charset="0"/>
              </a:rPr>
              <a:t>, calculate how many runs are schedulable</a:t>
            </a:r>
          </a:p>
        </p:txBody>
      </p:sp>
    </p:spTree>
    <p:extLst>
      <p:ext uri="{BB962C8B-B14F-4D97-AF65-F5344CB8AC3E}">
        <p14:creationId xmlns:p14="http://schemas.microsoft.com/office/powerpoint/2010/main" val="975680219"/>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Analysis Accuracy </a:t>
            </a:r>
          </a:p>
        </p:txBody>
      </p:sp>
      <p:sp>
        <p:nvSpPr>
          <p:cNvPr id="4" name="Text Placeholder 2"/>
          <p:cNvSpPr txBox="1">
            <a:spLocks/>
          </p:cNvSpPr>
          <p:nvPr/>
        </p:nvSpPr>
        <p:spPr>
          <a:xfrm>
            <a:off x="519111" y="1288511"/>
            <a:ext cx="11149013" cy="886397"/>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2"/>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200" dirty="0">
                <a:solidFill>
                  <a:schemeClr val="tx1"/>
                </a:solidFill>
                <a:latin typeface="Segoe UI Light" pitchFamily="34" charset="0"/>
                <a:ea typeface="+mn-ea"/>
                <a:cs typeface="+mn-cs"/>
              </a:rPr>
              <a:t>Is our worst-case response time analysis techniques are too pessimism?                   Analysis VS. Simulation</a:t>
            </a:r>
          </a:p>
        </p:txBody>
      </p:sp>
      <p:pic>
        <p:nvPicPr>
          <p:cNvPr id="6" name="Picture 5"/>
          <p:cNvPicPr>
            <a:picLocks noChangeAspect="1"/>
          </p:cNvPicPr>
          <p:nvPr/>
        </p:nvPicPr>
        <p:blipFill>
          <a:blip r:embed="rId3"/>
          <a:stretch>
            <a:fillRect/>
          </a:stretch>
        </p:blipFill>
        <p:spPr>
          <a:xfrm>
            <a:off x="2141536" y="2174908"/>
            <a:ext cx="7904162" cy="4470478"/>
          </a:xfrm>
          <a:prstGeom prst="rect">
            <a:avLst/>
          </a:prstGeom>
        </p:spPr>
      </p:pic>
      <p:sp>
        <p:nvSpPr>
          <p:cNvPr id="7" name="TextBox 6"/>
          <p:cNvSpPr txBox="1"/>
          <p:nvPr/>
        </p:nvSpPr>
        <p:spPr>
          <a:xfrm>
            <a:off x="7404101" y="2993007"/>
            <a:ext cx="3189527" cy="332399"/>
          </a:xfrm>
          <a:prstGeom prst="rect">
            <a:avLst/>
          </a:prstGeom>
          <a:noFill/>
        </p:spPr>
        <p:txBody>
          <a:bodyPr wrap="none" lIns="0" tIns="0" rIns="0" bIns="0" rtlCol="0">
            <a:spAutoFit/>
          </a:bodyPr>
          <a:lstStyle/>
          <a:p>
            <a:pPr>
              <a:lnSpc>
                <a:spcPct val="90000"/>
              </a:lnSpc>
              <a:spcBef>
                <a:spcPct val="20000"/>
              </a:spcBef>
              <a:buSzPct val="80000"/>
            </a:pPr>
            <a:r>
              <a:rPr lang="en-GB" dirty="0">
                <a:gradFill>
                  <a:gsLst>
                    <a:gs pos="0">
                      <a:srgbClr val="292929">
                        <a:lumMod val="90000"/>
                        <a:lumOff val="10000"/>
                      </a:srgbClr>
                    </a:gs>
                    <a:gs pos="86000">
                      <a:srgbClr val="292929">
                        <a:lumMod val="90000"/>
                        <a:lumOff val="10000"/>
                      </a:srgbClr>
                    </a:gs>
                  </a:gsLst>
                  <a:lin ang="5400000" scaled="0"/>
                </a:gradFill>
              </a:rPr>
              <a:t>Nearly no difference here</a:t>
            </a:r>
          </a:p>
        </p:txBody>
      </p:sp>
      <p:cxnSp>
        <p:nvCxnSpPr>
          <p:cNvPr id="9" name="Straight Arrow Connector 8"/>
          <p:cNvCxnSpPr/>
          <p:nvPr/>
        </p:nvCxnSpPr>
        <p:spPr>
          <a:xfrm flipH="1">
            <a:off x="7404102" y="3325406"/>
            <a:ext cx="1594762" cy="71319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019666"/>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19112" y="402776"/>
            <a:ext cx="11149013" cy="664797"/>
          </a:xfrm>
        </p:spPr>
        <p:txBody>
          <a:bodyPr/>
          <a:lstStyle/>
          <a:p>
            <a:r>
              <a:rPr lang="en-GB" sz="4800" dirty="0"/>
              <a:t>Comparing To Traditional Embedded Approach </a:t>
            </a:r>
          </a:p>
        </p:txBody>
      </p:sp>
      <p:sp>
        <p:nvSpPr>
          <p:cNvPr id="4" name="Text Placeholder 3"/>
          <p:cNvSpPr>
            <a:spLocks noGrp="1"/>
          </p:cNvSpPr>
          <p:nvPr>
            <p:ph type="body" sz="quarter" idx="10"/>
          </p:nvPr>
        </p:nvSpPr>
        <p:spPr>
          <a:xfrm>
            <a:off x="519112" y="1370525"/>
            <a:ext cx="11149013" cy="4842864"/>
          </a:xfrm>
        </p:spPr>
        <p:txBody>
          <a:bodyPr/>
          <a:lstStyle/>
          <a:p>
            <a:pPr marL="517525" indent="-514350">
              <a:buFont typeface="+mj-lt"/>
              <a:buAutoNum type="arabicPeriod"/>
            </a:pPr>
            <a:r>
              <a:rPr lang="en-GB" sz="2800" dirty="0"/>
              <a:t>Splits the data source into partitions</a:t>
            </a:r>
          </a:p>
          <a:p>
            <a:pPr marL="517525" indent="-514350">
              <a:buFont typeface="+mj-lt"/>
              <a:buAutoNum type="arabicPeriod"/>
            </a:pPr>
            <a:r>
              <a:rPr lang="en-GB" sz="2800" dirty="0"/>
              <a:t>Creates the corresponding prologue task, data processing tasks (one per partition), and the epilogue task</a:t>
            </a:r>
          </a:p>
          <a:p>
            <a:pPr marL="517525" indent="-514350">
              <a:buFont typeface="+mj-lt"/>
              <a:buAutoNum type="arabicPeriod"/>
            </a:pPr>
            <a:r>
              <a:rPr lang="en-GB" sz="2800" dirty="0"/>
              <a:t>The period is equals to the stream processing task's period</a:t>
            </a:r>
          </a:p>
          <a:p>
            <a:pPr marL="517525" indent="-514350">
              <a:buFont typeface="+mj-lt"/>
              <a:buAutoNum type="arabicPeriod"/>
            </a:pPr>
            <a:r>
              <a:rPr lang="en-GB" sz="2800" dirty="0"/>
              <a:t>The priority is determined using deadline monotonic priority assignment</a:t>
            </a:r>
          </a:p>
          <a:p>
            <a:pPr marL="517525" indent="-514350">
              <a:buFont typeface="+mj-lt"/>
              <a:buAutoNum type="arabicPeriod"/>
            </a:pPr>
            <a:r>
              <a:rPr lang="en-GB" sz="2800" dirty="0"/>
              <a:t>When allocating tasks, the generated stream processing sub tasks and all the hard real-time tasks in the task set are considered together, with a first-fit, worst-fit, or random-fit allocation algorithm</a:t>
            </a:r>
          </a:p>
          <a:p>
            <a:pPr marL="517525" indent="-514350">
              <a:buFont typeface="+mj-lt"/>
              <a:buAutoNum type="arabicPeriod"/>
            </a:pPr>
            <a:r>
              <a:rPr lang="en-GB" sz="2800" dirty="0"/>
              <a:t>If multiple generated stream processing sub tasks are allocated to the same core, they are merged into one task. In addition, the epilogue task is merged into the data task that finishes lastly</a:t>
            </a:r>
          </a:p>
        </p:txBody>
      </p:sp>
    </p:spTree>
    <p:extLst>
      <p:ext uri="{BB962C8B-B14F-4D97-AF65-F5344CB8AC3E}">
        <p14:creationId xmlns:p14="http://schemas.microsoft.com/office/powerpoint/2010/main" val="1251577664"/>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906" y="403200"/>
            <a:ext cx="11149013" cy="664797"/>
          </a:xfrm>
        </p:spPr>
        <p:txBody>
          <a:bodyPr/>
          <a:lstStyle/>
          <a:p>
            <a:r>
              <a:rPr lang="en-GB" sz="4800" dirty="0"/>
              <a:t>Comparing To Traditional Embedded Approach </a:t>
            </a:r>
          </a:p>
        </p:txBody>
      </p:sp>
      <p:sp>
        <p:nvSpPr>
          <p:cNvPr id="6" name="Text Placeholder 2"/>
          <p:cNvSpPr txBox="1">
            <a:spLocks/>
          </p:cNvSpPr>
          <p:nvPr/>
        </p:nvSpPr>
        <p:spPr>
          <a:xfrm>
            <a:off x="519111" y="1288511"/>
            <a:ext cx="2859089" cy="4238083"/>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2"/>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200" dirty="0">
                <a:solidFill>
                  <a:schemeClr val="tx1"/>
                </a:solidFill>
                <a:latin typeface="Segoe UI Light" pitchFamily="34" charset="0"/>
                <a:ea typeface="+mn-ea"/>
                <a:cs typeface="+mn-cs"/>
              </a:rPr>
              <a:t>Real-time stream processing task: </a:t>
            </a:r>
          </a:p>
          <a:p>
            <a:pPr marL="460375" indent="-457200">
              <a:buFont typeface="Arial" charset="0"/>
              <a:buChar char="•"/>
            </a:pPr>
            <a:r>
              <a:rPr lang="en-GB" sz="3200" dirty="0">
                <a:solidFill>
                  <a:schemeClr val="tx1"/>
                </a:solidFill>
                <a:latin typeface="Segoe UI Light" pitchFamily="34" charset="0"/>
                <a:ea typeface="+mn-ea"/>
                <a:cs typeface="+mn-cs"/>
              </a:rPr>
              <a:t>T = 800</a:t>
            </a:r>
          </a:p>
          <a:p>
            <a:pPr marL="460375" indent="-457200">
              <a:buFont typeface="Arial" charset="0"/>
              <a:buChar char="•"/>
            </a:pPr>
            <a:r>
              <a:rPr lang="en-GB" sz="3200" dirty="0">
                <a:solidFill>
                  <a:schemeClr val="tx1"/>
                </a:solidFill>
                <a:latin typeface="Segoe UI Light" pitchFamily="34" charset="0"/>
                <a:ea typeface="+mn-ea"/>
                <a:cs typeface="+mn-cs"/>
              </a:rPr>
              <a:t>C = 4000</a:t>
            </a:r>
          </a:p>
          <a:p>
            <a:pPr marL="460375" indent="-457200">
              <a:buFont typeface="Arial" charset="0"/>
              <a:buChar char="•"/>
            </a:pPr>
            <a:r>
              <a:rPr lang="en-GB" sz="3200" dirty="0">
                <a:solidFill>
                  <a:schemeClr val="tx1"/>
                </a:solidFill>
                <a:latin typeface="Segoe UI Light" pitchFamily="34" charset="0"/>
                <a:ea typeface="+mn-ea"/>
                <a:cs typeface="+mn-cs"/>
              </a:rPr>
              <a:t>D = 800</a:t>
            </a:r>
          </a:p>
          <a:p>
            <a:pPr marL="460375" indent="-457200">
              <a:buFont typeface="Arial" charset="0"/>
              <a:buChar char="•"/>
            </a:pPr>
            <a:r>
              <a:rPr lang="en-GB" sz="3200" dirty="0">
                <a:solidFill>
                  <a:schemeClr val="tx1"/>
                </a:solidFill>
                <a:latin typeface="Segoe UI Light" pitchFamily="34" charset="0"/>
                <a:ea typeface="+mn-ea"/>
                <a:cs typeface="+mn-cs"/>
              </a:rPr>
              <a:t>Prologue = 80</a:t>
            </a:r>
          </a:p>
          <a:p>
            <a:pPr marL="460375" indent="-457200">
              <a:buFont typeface="Arial" charset="0"/>
              <a:buChar char="•"/>
            </a:pPr>
            <a:r>
              <a:rPr lang="en-GB" sz="3200" dirty="0">
                <a:solidFill>
                  <a:schemeClr val="tx1"/>
                </a:solidFill>
                <a:latin typeface="Segoe UI Light" pitchFamily="34" charset="0"/>
                <a:ea typeface="+mn-ea"/>
                <a:cs typeface="+mn-cs"/>
              </a:rPr>
              <a:t>Epilogue = 80</a:t>
            </a:r>
          </a:p>
          <a:p>
            <a:r>
              <a:rPr lang="en-GB" sz="3200" dirty="0">
                <a:solidFill>
                  <a:schemeClr val="tx1"/>
                </a:solidFill>
                <a:latin typeface="Segoe UI Light" pitchFamily="34" charset="0"/>
                <a:ea typeface="+mn-ea"/>
                <a:cs typeface="+mn-cs"/>
              </a:rPr>
              <a:t>128 hard tasks</a:t>
            </a:r>
          </a:p>
        </p:txBody>
      </p:sp>
      <p:pic>
        <p:nvPicPr>
          <p:cNvPr id="7" name="Picture 6"/>
          <p:cNvPicPr>
            <a:picLocks noChangeAspect="1"/>
          </p:cNvPicPr>
          <p:nvPr/>
        </p:nvPicPr>
        <p:blipFill>
          <a:blip r:embed="rId3"/>
          <a:stretch>
            <a:fillRect/>
          </a:stretch>
        </p:blipFill>
        <p:spPr>
          <a:xfrm>
            <a:off x="3258463" y="1288511"/>
            <a:ext cx="8930362" cy="5036674"/>
          </a:xfrm>
          <a:prstGeom prst="rect">
            <a:avLst/>
          </a:prstGeom>
        </p:spPr>
      </p:pic>
    </p:spTree>
    <p:extLst>
      <p:ext uri="{BB962C8B-B14F-4D97-AF65-F5344CB8AC3E}">
        <p14:creationId xmlns:p14="http://schemas.microsoft.com/office/powerpoint/2010/main" val="546508634"/>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906" y="403200"/>
            <a:ext cx="11149013" cy="664797"/>
          </a:xfrm>
        </p:spPr>
        <p:txBody>
          <a:bodyPr/>
          <a:lstStyle/>
          <a:p>
            <a:r>
              <a:rPr lang="en-GB" sz="4800" dirty="0"/>
              <a:t>With Server Implementation Overhead</a:t>
            </a:r>
          </a:p>
        </p:txBody>
      </p:sp>
      <p:sp>
        <p:nvSpPr>
          <p:cNvPr id="6" name="Text Placeholder 2"/>
          <p:cNvSpPr txBox="1">
            <a:spLocks/>
          </p:cNvSpPr>
          <p:nvPr/>
        </p:nvSpPr>
        <p:spPr>
          <a:xfrm>
            <a:off x="519111" y="1288511"/>
            <a:ext cx="2859089" cy="2516073"/>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3"/>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800" dirty="0">
                <a:solidFill>
                  <a:schemeClr val="tx1"/>
                </a:solidFill>
                <a:latin typeface="Segoe UI Light" pitchFamily="34" charset="0"/>
                <a:ea typeface="+mn-ea"/>
                <a:cs typeface="+mn-cs"/>
              </a:rPr>
              <a:t>Same configuration</a:t>
            </a:r>
          </a:p>
          <a:p>
            <a:endParaRPr lang="en-GB" sz="2800" dirty="0">
              <a:solidFill>
                <a:schemeClr val="tx1"/>
              </a:solidFill>
              <a:latin typeface="Segoe UI Light" pitchFamily="34" charset="0"/>
              <a:ea typeface="+mn-ea"/>
              <a:cs typeface="+mn-cs"/>
            </a:endParaRPr>
          </a:p>
          <a:p>
            <a:r>
              <a:rPr lang="en-GB" sz="2800" dirty="0">
                <a:solidFill>
                  <a:schemeClr val="tx1"/>
                </a:solidFill>
                <a:latin typeface="Segoe UI Light" pitchFamily="34" charset="0"/>
                <a:ea typeface="+mn-ea"/>
                <a:cs typeface="+mn-cs"/>
              </a:rPr>
              <a:t>Server overhead:</a:t>
            </a:r>
          </a:p>
          <a:p>
            <a:r>
              <a:rPr lang="en-GB" sz="2800" dirty="0">
                <a:solidFill>
                  <a:schemeClr val="tx1"/>
                </a:solidFill>
                <a:latin typeface="Segoe UI Light" pitchFamily="34" charset="0"/>
                <a:ea typeface="+mn-ea"/>
                <a:cs typeface="+mn-cs"/>
              </a:rPr>
              <a:t>10% of capacity</a:t>
            </a:r>
          </a:p>
          <a:p>
            <a:endParaRPr lang="en-GB" sz="2800" dirty="0">
              <a:solidFill>
                <a:schemeClr val="tx1"/>
              </a:solidFill>
              <a:latin typeface="Segoe UI Light" pitchFamily="34" charset="0"/>
              <a:ea typeface="+mn-ea"/>
              <a:cs typeface="+mn-cs"/>
            </a:endParaRPr>
          </a:p>
        </p:txBody>
      </p:sp>
      <p:pic>
        <p:nvPicPr>
          <p:cNvPr id="8" name="Picture 7"/>
          <p:cNvPicPr>
            <a:picLocks noChangeAspect="1"/>
          </p:cNvPicPr>
          <p:nvPr/>
        </p:nvPicPr>
        <p:blipFill>
          <a:blip r:embed="rId4"/>
          <a:stretch>
            <a:fillRect/>
          </a:stretch>
        </p:blipFill>
        <p:spPr>
          <a:xfrm>
            <a:off x="3259499" y="1288511"/>
            <a:ext cx="8929325" cy="5036089"/>
          </a:xfrm>
          <a:prstGeom prst="rect">
            <a:avLst/>
          </a:prstGeom>
        </p:spPr>
      </p:pic>
    </p:spTree>
    <p:extLst>
      <p:ext uri="{BB962C8B-B14F-4D97-AF65-F5344CB8AC3E}">
        <p14:creationId xmlns:p14="http://schemas.microsoft.com/office/powerpoint/2010/main" val="104335012"/>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Scalability</a:t>
            </a:r>
            <a:r>
              <a:rPr lang="mr-IN" dirty="0"/>
              <a:t> –</a:t>
            </a:r>
            <a:r>
              <a:rPr lang="en-US" dirty="0"/>
              <a:t> 128 cores</a:t>
            </a:r>
            <a:r>
              <a:rPr lang="en-GB" dirty="0"/>
              <a:t> </a:t>
            </a:r>
          </a:p>
        </p:txBody>
      </p:sp>
      <p:pic>
        <p:nvPicPr>
          <p:cNvPr id="4" name="Picture 3"/>
          <p:cNvPicPr>
            <a:picLocks noChangeAspect="1"/>
          </p:cNvPicPr>
          <p:nvPr/>
        </p:nvPicPr>
        <p:blipFill>
          <a:blip r:embed="rId2"/>
          <a:stretch>
            <a:fillRect/>
          </a:stretch>
        </p:blipFill>
        <p:spPr>
          <a:xfrm>
            <a:off x="4388030" y="1301211"/>
            <a:ext cx="7800795" cy="4934072"/>
          </a:xfrm>
          <a:prstGeom prst="rect">
            <a:avLst/>
          </a:prstGeom>
        </p:spPr>
      </p:pic>
      <p:sp>
        <p:nvSpPr>
          <p:cNvPr id="6" name="Text Placeholder 2"/>
          <p:cNvSpPr txBox="1">
            <a:spLocks/>
          </p:cNvSpPr>
          <p:nvPr/>
        </p:nvSpPr>
        <p:spPr>
          <a:xfrm>
            <a:off x="519111" y="1288511"/>
            <a:ext cx="4306889" cy="4685898"/>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2400" kern="1200" spc="-100" baseline="0">
                <a:solidFill>
                  <a:schemeClr val="bg1"/>
                </a:solidFill>
                <a:latin typeface="Monaco" charset="0"/>
                <a:ea typeface="Monaco" charset="0"/>
                <a:cs typeface="Monaco" charset="0"/>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400" kern="1200" spc="-50" baseline="0">
                <a:solidFill>
                  <a:schemeClr val="bg1"/>
                </a:solidFill>
                <a:latin typeface="Monaco" charset="0"/>
                <a:ea typeface="Monaco" charset="0"/>
                <a:cs typeface="Monaco" charset="0"/>
              </a:defRPr>
            </a:lvl2pPr>
            <a:lvl3pPr marL="1258888" indent="-403225" algn="l" defTabSz="914363" rtl="0" eaLnBrk="1" latinLnBrk="0" hangingPunct="1">
              <a:lnSpc>
                <a:spcPct val="90000"/>
              </a:lnSpc>
              <a:spcBef>
                <a:spcPct val="20000"/>
              </a:spcBef>
              <a:buClr>
                <a:srgbClr val="92D050"/>
              </a:buClr>
              <a:buSzPct val="80000"/>
              <a:buFontTx/>
              <a:buBlip>
                <a:blip r:embed="rId3"/>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800" dirty="0">
                <a:solidFill>
                  <a:schemeClr val="tx1"/>
                </a:solidFill>
                <a:latin typeface="Segoe UI Light" pitchFamily="34" charset="0"/>
                <a:ea typeface="+mn-ea"/>
                <a:cs typeface="+mn-cs"/>
              </a:rPr>
              <a:t>1024 hard tasks</a:t>
            </a:r>
          </a:p>
          <a:p>
            <a:endParaRPr lang="en-GB" sz="2800" dirty="0">
              <a:solidFill>
                <a:schemeClr val="tx1"/>
              </a:solidFill>
              <a:latin typeface="Segoe UI Light" pitchFamily="34" charset="0"/>
              <a:ea typeface="+mn-ea"/>
              <a:cs typeface="+mn-cs"/>
            </a:endParaRPr>
          </a:p>
          <a:p>
            <a:r>
              <a:rPr lang="en-GB" sz="2800" dirty="0">
                <a:solidFill>
                  <a:schemeClr val="tx1"/>
                </a:solidFill>
                <a:latin typeface="Segoe UI Light" pitchFamily="34" charset="0"/>
              </a:rPr>
              <a:t>Real-time stream processing task: </a:t>
            </a:r>
          </a:p>
          <a:p>
            <a:pPr marL="460375" indent="-457200">
              <a:buFont typeface="Arial" charset="0"/>
              <a:buChar char="•"/>
            </a:pPr>
            <a:r>
              <a:rPr lang="en-GB" sz="2800" dirty="0">
                <a:solidFill>
                  <a:schemeClr val="tx1"/>
                </a:solidFill>
                <a:latin typeface="Segoe UI Light" pitchFamily="34" charset="0"/>
              </a:rPr>
              <a:t>T=800</a:t>
            </a:r>
          </a:p>
          <a:p>
            <a:pPr marL="460375" indent="-457200">
              <a:buFont typeface="Arial" charset="0"/>
              <a:buChar char="•"/>
            </a:pPr>
            <a:r>
              <a:rPr lang="en-GB" sz="2800" dirty="0">
                <a:solidFill>
                  <a:schemeClr val="tx1"/>
                </a:solidFill>
                <a:latin typeface="Segoe UI Light" pitchFamily="34" charset="0"/>
              </a:rPr>
              <a:t>C=56000 (U = 7000%)</a:t>
            </a:r>
          </a:p>
          <a:p>
            <a:pPr marL="460375" indent="-457200">
              <a:buFont typeface="Arial" charset="0"/>
              <a:buChar char="•"/>
            </a:pPr>
            <a:r>
              <a:rPr lang="en-GB" sz="2800" dirty="0">
                <a:solidFill>
                  <a:schemeClr val="tx1"/>
                </a:solidFill>
                <a:latin typeface="Segoe UI Light" pitchFamily="34" charset="0"/>
              </a:rPr>
              <a:t>D=800</a:t>
            </a:r>
          </a:p>
          <a:p>
            <a:pPr marL="460375" indent="-457200">
              <a:buFont typeface="Arial" charset="0"/>
              <a:buChar char="•"/>
            </a:pPr>
            <a:endParaRPr lang="en-GB" sz="2800" dirty="0">
              <a:solidFill>
                <a:schemeClr val="tx1"/>
              </a:solidFill>
              <a:latin typeface="Segoe UI Light" pitchFamily="34" charset="0"/>
            </a:endParaRPr>
          </a:p>
          <a:p>
            <a:r>
              <a:rPr lang="en-GB" sz="2800" dirty="0">
                <a:solidFill>
                  <a:schemeClr val="tx1"/>
                </a:solidFill>
                <a:latin typeface="Segoe UI Light" pitchFamily="34" charset="0"/>
              </a:rPr>
              <a:t>Theoretical max schedulable hard task U = 5800%</a:t>
            </a:r>
          </a:p>
        </p:txBody>
      </p:sp>
    </p:spTree>
    <p:extLst>
      <p:ext uri="{BB962C8B-B14F-4D97-AF65-F5344CB8AC3E}">
        <p14:creationId xmlns:p14="http://schemas.microsoft.com/office/powerpoint/2010/main" val="199613541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Research Overview</a:t>
            </a:r>
            <a:endParaRPr lang="en-GB" dirty="0"/>
          </a:p>
        </p:txBody>
      </p:sp>
      <p:sp>
        <p:nvSpPr>
          <p:cNvPr id="3" name="Text Placeholder 2"/>
          <p:cNvSpPr>
            <a:spLocks noGrp="1"/>
          </p:cNvSpPr>
          <p:nvPr>
            <p:ph type="body" sz="quarter" idx="10"/>
          </p:nvPr>
        </p:nvSpPr>
        <p:spPr>
          <a:xfrm>
            <a:off x="323054" y="1498867"/>
            <a:ext cx="11541125" cy="553998"/>
          </a:xfrm>
        </p:spPr>
        <p:txBody>
          <a:bodyPr/>
          <a:lstStyle/>
          <a:p>
            <a:pPr algn="ctr"/>
            <a:r>
              <a:rPr lang="en-GB" spc="0" dirty="0">
                <a:ln w="0">
                  <a:solidFill>
                    <a:schemeClr val="bg1">
                      <a:lumMod val="95000"/>
                    </a:schemeClr>
                  </a:solidFill>
                </a:ln>
                <a:effectLst>
                  <a:outerShdw blurRad="38100" dist="19050" dir="2700000" algn="tl" rotWithShape="0">
                    <a:schemeClr val="dk1">
                      <a:alpha val="40000"/>
                    </a:schemeClr>
                  </a:outerShdw>
                </a:effectLst>
              </a:rPr>
              <a:t>A RT-Stream Processing </a:t>
            </a:r>
            <a:r>
              <a:rPr lang="en-GB" spc="0" dirty="0">
                <a:ln w="0"/>
                <a:solidFill>
                  <a:schemeClr val="tx1"/>
                </a:solidFill>
                <a:effectLst>
                  <a:outerShdw blurRad="38100" dist="19050" dir="2700000" algn="tl" rotWithShape="0">
                    <a:schemeClr val="dk1">
                      <a:alpha val="40000"/>
                    </a:schemeClr>
                  </a:outerShdw>
                </a:effectLst>
              </a:rPr>
              <a:t>Architecture</a:t>
            </a:r>
            <a:r>
              <a:rPr lang="en-GB" spc="0" dirty="0">
                <a:ln w="0">
                  <a:solidFill>
                    <a:schemeClr val="bg1">
                      <a:lumMod val="95000"/>
                    </a:schemeClr>
                  </a:solidFill>
                </a:ln>
                <a:effectLst>
                  <a:outerShdw blurRad="38100" dist="19050" dir="2700000" algn="tl" rotWithShape="0">
                    <a:schemeClr val="dk1">
                      <a:alpha val="40000"/>
                    </a:schemeClr>
                  </a:outerShdw>
                </a:effectLst>
              </a:rPr>
              <a:t>, i.e., System Model</a:t>
            </a:r>
          </a:p>
        </p:txBody>
      </p:sp>
      <p:sp>
        <p:nvSpPr>
          <p:cNvPr id="4" name="Down Arrow 3"/>
          <p:cNvSpPr/>
          <p:nvPr/>
        </p:nvSpPr>
        <p:spPr bwMode="auto">
          <a:xfrm>
            <a:off x="5851301" y="2178523"/>
            <a:ext cx="484632" cy="628177"/>
          </a:xfrm>
          <a:prstGeom prst="down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ln w="0">
                <a:solidFill>
                  <a:schemeClr val="bg1">
                    <a:lumMod val="95000"/>
                  </a:schemeClr>
                </a:solidFill>
              </a:ln>
              <a:solidFill>
                <a:schemeClr val="bg1"/>
              </a:solidFill>
              <a:effectLst>
                <a:outerShdw blurRad="38100" dist="19050" dir="2700000" algn="tl" rotWithShape="0">
                  <a:schemeClr val="dk1">
                    <a:alpha val="40000"/>
                  </a:schemeClr>
                </a:outerShdw>
              </a:effectLst>
            </a:endParaRPr>
          </a:p>
        </p:txBody>
      </p:sp>
      <p:sp>
        <p:nvSpPr>
          <p:cNvPr id="5" name="Text Placeholder 2"/>
          <p:cNvSpPr txBox="1">
            <a:spLocks/>
          </p:cNvSpPr>
          <p:nvPr/>
        </p:nvSpPr>
        <p:spPr>
          <a:xfrm>
            <a:off x="92071" y="2806700"/>
            <a:ext cx="12003089" cy="553998"/>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4000" kern="1200" spc="-100" baseline="0">
                <a:solidFill>
                  <a:schemeClr val="bg1"/>
                </a:solidFill>
                <a:latin typeface="Segoe UI Light" pitchFamily="34" charset="0"/>
                <a:ea typeface="+mn-ea"/>
                <a:cs typeface="+mn-cs"/>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000" kern="1200" spc="-50" baseline="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80000"/>
              <a:buFontTx/>
              <a:buBlip>
                <a:blip r:embed="rId2"/>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GB" spc="0" dirty="0">
                <a:ln w="0"/>
                <a:solidFill>
                  <a:schemeClr val="tx1"/>
                </a:solidFill>
                <a:effectLst>
                  <a:outerShdw blurRad="38100" dist="19050" dir="2700000" algn="tl" rotWithShape="0">
                    <a:schemeClr val="dk1">
                      <a:alpha val="40000"/>
                    </a:schemeClr>
                  </a:outerShdw>
                </a:effectLst>
              </a:rPr>
              <a:t>Framework </a:t>
            </a:r>
            <a:r>
              <a:rPr lang="en-GB" spc="0" dirty="0">
                <a:ln w="0">
                  <a:solidFill>
                    <a:schemeClr val="bg1">
                      <a:lumMod val="95000"/>
                    </a:schemeClr>
                  </a:solidFill>
                </a:ln>
                <a:effectLst>
                  <a:outerShdw blurRad="38100" dist="19050" dir="2700000" algn="tl" rotWithShape="0">
                    <a:schemeClr val="dk1">
                      <a:alpha val="40000"/>
                    </a:schemeClr>
                  </a:outerShdw>
                </a:effectLst>
              </a:rPr>
              <a:t>using Real-time Java </a:t>
            </a:r>
            <a:r>
              <a:rPr lang="en-GB" sz="2400" spc="0" dirty="0">
                <a:ln w="0">
                  <a:solidFill>
                    <a:schemeClr val="bg1">
                      <a:lumMod val="95000"/>
                    </a:schemeClr>
                  </a:solidFill>
                </a:ln>
                <a:effectLst>
                  <a:outerShdw blurRad="38100" dist="19050" dir="2700000" algn="tl" rotWithShape="0">
                    <a:schemeClr val="dk1">
                      <a:alpha val="40000"/>
                    </a:schemeClr>
                  </a:outerShdw>
                </a:effectLst>
              </a:rPr>
              <a:t>(or Ada, C with Real-time POSIX)</a:t>
            </a:r>
            <a:endParaRPr lang="en-GB" spc="0" dirty="0">
              <a:ln w="0">
                <a:solidFill>
                  <a:schemeClr val="bg1">
                    <a:lumMod val="95000"/>
                  </a:schemeClr>
                </a:solidFill>
              </a:ln>
              <a:effectLst>
                <a:outerShdw blurRad="38100" dist="19050" dir="2700000" algn="tl" rotWithShape="0">
                  <a:schemeClr val="dk1">
                    <a:alpha val="40000"/>
                  </a:schemeClr>
                </a:outerShdw>
              </a:effectLst>
            </a:endParaRPr>
          </a:p>
        </p:txBody>
      </p:sp>
      <p:sp>
        <p:nvSpPr>
          <p:cNvPr id="6" name="Down Arrow 5"/>
          <p:cNvSpPr/>
          <p:nvPr/>
        </p:nvSpPr>
        <p:spPr bwMode="auto">
          <a:xfrm>
            <a:off x="5851301" y="3411498"/>
            <a:ext cx="484632" cy="628177"/>
          </a:xfrm>
          <a:prstGeom prst="down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ln w="0">
                <a:solidFill>
                  <a:schemeClr val="bg1">
                    <a:lumMod val="95000"/>
                  </a:schemeClr>
                </a:solidFill>
              </a:ln>
              <a:solidFill>
                <a:schemeClr val="bg1"/>
              </a:solidFill>
              <a:effectLst>
                <a:outerShdw blurRad="38100" dist="19050" dir="2700000" algn="tl" rotWithShape="0">
                  <a:schemeClr val="dk1">
                    <a:alpha val="40000"/>
                  </a:schemeClr>
                </a:outerShdw>
              </a:effectLst>
            </a:endParaRPr>
          </a:p>
        </p:txBody>
      </p:sp>
      <p:sp>
        <p:nvSpPr>
          <p:cNvPr id="7" name="Text Placeholder 2"/>
          <p:cNvSpPr txBox="1">
            <a:spLocks/>
          </p:cNvSpPr>
          <p:nvPr/>
        </p:nvSpPr>
        <p:spPr>
          <a:xfrm>
            <a:off x="519111" y="4039675"/>
            <a:ext cx="11149013" cy="553998"/>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4000" kern="1200" spc="-100" baseline="0">
                <a:solidFill>
                  <a:schemeClr val="bg1"/>
                </a:solidFill>
                <a:latin typeface="Segoe UI Light" pitchFamily="34" charset="0"/>
                <a:ea typeface="+mn-ea"/>
                <a:cs typeface="+mn-cs"/>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000" kern="1200" spc="-50" baseline="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80000"/>
              <a:buFontTx/>
              <a:buBlip>
                <a:blip r:embed="rId2"/>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GB" spc="0" dirty="0">
                <a:ln w="0">
                  <a:solidFill>
                    <a:schemeClr val="bg1">
                      <a:lumMod val="95000"/>
                    </a:schemeClr>
                  </a:solidFill>
                </a:ln>
                <a:effectLst>
                  <a:outerShdw blurRad="38100" dist="19050" dir="2700000" algn="tl" rotWithShape="0">
                    <a:schemeClr val="dk1">
                      <a:alpha val="40000"/>
                    </a:schemeClr>
                  </a:outerShdw>
                </a:effectLst>
              </a:rPr>
              <a:t>Providing </a:t>
            </a:r>
            <a:r>
              <a:rPr lang="en-GB" spc="0" dirty="0">
                <a:ln w="0"/>
                <a:solidFill>
                  <a:schemeClr val="tx1"/>
                </a:solidFill>
                <a:effectLst>
                  <a:outerShdw blurRad="38100" dist="19050" dir="2700000" algn="tl" rotWithShape="0">
                    <a:schemeClr val="dk1">
                      <a:alpha val="40000"/>
                    </a:schemeClr>
                  </a:outerShdw>
                </a:effectLst>
              </a:rPr>
              <a:t>Integration approach</a:t>
            </a:r>
            <a:endParaRPr lang="en-GB" spc="0" dirty="0">
              <a:ln w="0">
                <a:solidFill>
                  <a:schemeClr val="bg1">
                    <a:lumMod val="95000"/>
                  </a:schemeClr>
                </a:solidFill>
              </a:ln>
              <a:effectLst>
                <a:outerShdw blurRad="38100" dist="19050" dir="2700000" algn="tl" rotWithShape="0">
                  <a:schemeClr val="dk1">
                    <a:alpha val="40000"/>
                  </a:schemeClr>
                </a:outerShdw>
              </a:effectLst>
            </a:endParaRPr>
          </a:p>
        </p:txBody>
      </p:sp>
      <p:sp>
        <p:nvSpPr>
          <p:cNvPr id="8" name="Down Arrow 7"/>
          <p:cNvSpPr/>
          <p:nvPr/>
        </p:nvSpPr>
        <p:spPr bwMode="auto">
          <a:xfrm>
            <a:off x="5851301" y="4644473"/>
            <a:ext cx="484632" cy="628177"/>
          </a:xfrm>
          <a:prstGeom prst="down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GB" sz="2200" dirty="0">
              <a:ln w="0">
                <a:solidFill>
                  <a:schemeClr val="bg1">
                    <a:lumMod val="95000"/>
                  </a:schemeClr>
                </a:solidFill>
              </a:ln>
              <a:solidFill>
                <a:schemeClr val="bg1"/>
              </a:solidFill>
              <a:effectLst>
                <a:outerShdw blurRad="38100" dist="19050" dir="2700000" algn="tl" rotWithShape="0">
                  <a:schemeClr val="dk1">
                    <a:alpha val="40000"/>
                  </a:schemeClr>
                </a:outerShdw>
              </a:effectLst>
            </a:endParaRPr>
          </a:p>
        </p:txBody>
      </p:sp>
      <p:sp>
        <p:nvSpPr>
          <p:cNvPr id="9" name="Text Placeholder 2"/>
          <p:cNvSpPr txBox="1">
            <a:spLocks/>
          </p:cNvSpPr>
          <p:nvPr/>
        </p:nvSpPr>
        <p:spPr>
          <a:xfrm>
            <a:off x="519111" y="5272650"/>
            <a:ext cx="11149013" cy="1107996"/>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4000" kern="1200" spc="-100" baseline="0">
                <a:solidFill>
                  <a:schemeClr val="bg1"/>
                </a:solidFill>
                <a:latin typeface="Segoe UI Light" pitchFamily="34" charset="0"/>
                <a:ea typeface="+mn-ea"/>
                <a:cs typeface="+mn-cs"/>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000" kern="1200" spc="-50" baseline="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80000"/>
              <a:buFontTx/>
              <a:buBlip>
                <a:blip r:embed="rId2"/>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2"/>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GB" spc="0" dirty="0">
                <a:ln w="0">
                  <a:solidFill>
                    <a:schemeClr val="bg1">
                      <a:lumMod val="95000"/>
                    </a:schemeClr>
                  </a:solidFill>
                </a:ln>
                <a:effectLst>
                  <a:outerShdw blurRad="38100" dist="19050" dir="2700000" algn="tl" rotWithShape="0">
                    <a:schemeClr val="dk1">
                      <a:alpha val="40000"/>
                    </a:schemeClr>
                  </a:outerShdw>
                </a:effectLst>
              </a:rPr>
              <a:t>Schedulability Analysis (RTA) </a:t>
            </a:r>
            <a:r>
              <a:rPr lang="mr-IN" spc="0" dirty="0">
                <a:ln w="0">
                  <a:solidFill>
                    <a:schemeClr val="bg1">
                      <a:lumMod val="95000"/>
                    </a:schemeClr>
                  </a:solidFill>
                </a:ln>
                <a:effectLst>
                  <a:outerShdw blurRad="38100" dist="19050" dir="2700000" algn="tl" rotWithShape="0">
                    <a:schemeClr val="dk1">
                      <a:alpha val="40000"/>
                    </a:schemeClr>
                  </a:outerShdw>
                </a:effectLst>
              </a:rPr>
              <a:t>–</a:t>
            </a:r>
            <a:r>
              <a:rPr lang="en-GB" spc="0" dirty="0">
                <a:ln w="0">
                  <a:solidFill>
                    <a:schemeClr val="bg1">
                      <a:lumMod val="95000"/>
                    </a:schemeClr>
                  </a:solidFill>
                </a:ln>
                <a:effectLst>
                  <a:outerShdw blurRad="38100" dist="19050" dir="2700000" algn="tl" rotWithShape="0">
                    <a:schemeClr val="dk1">
                      <a:alpha val="40000"/>
                    </a:schemeClr>
                  </a:outerShdw>
                </a:effectLst>
              </a:rPr>
              <a:t> Math Equations to </a:t>
            </a:r>
            <a:r>
              <a:rPr lang="en-GB" u="sng" spc="0" dirty="0">
                <a:ln w="0"/>
                <a:solidFill>
                  <a:schemeClr val="tx1"/>
                </a:solidFill>
                <a:effectLst>
                  <a:outerShdw blurRad="38100" dist="19050" dir="2700000" algn="tl" rotWithShape="0">
                    <a:schemeClr val="dk1">
                      <a:alpha val="40000"/>
                    </a:schemeClr>
                  </a:outerShdw>
                </a:effectLst>
              </a:rPr>
              <a:t>guarantee</a:t>
            </a:r>
            <a:r>
              <a:rPr lang="en-GB" spc="0" dirty="0">
                <a:ln w="0">
                  <a:solidFill>
                    <a:schemeClr val="bg1">
                      <a:lumMod val="95000"/>
                    </a:schemeClr>
                  </a:solidFill>
                </a:ln>
                <a:effectLst>
                  <a:outerShdw blurRad="38100" dist="19050" dir="2700000" algn="tl" rotWithShape="0">
                    <a:schemeClr val="dk1">
                      <a:alpha val="40000"/>
                    </a:schemeClr>
                  </a:outerShdw>
                </a:effectLst>
              </a:rPr>
              <a:t> that No Any Deadline Miss </a:t>
            </a:r>
          </a:p>
        </p:txBody>
      </p:sp>
    </p:spTree>
    <p:extLst>
      <p:ext uri="{BB962C8B-B14F-4D97-AF65-F5344CB8AC3E}">
        <p14:creationId xmlns:p14="http://schemas.microsoft.com/office/powerpoint/2010/main" val="3640061474"/>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Live Streaming Data</a:t>
            </a:r>
          </a:p>
        </p:txBody>
      </p:sp>
      <p:sp>
        <p:nvSpPr>
          <p:cNvPr id="4" name="Rectangle 3"/>
          <p:cNvSpPr/>
          <p:nvPr/>
        </p:nvSpPr>
        <p:spPr>
          <a:xfrm>
            <a:off x="419101" y="1355636"/>
            <a:ext cx="3289658" cy="3046988"/>
          </a:xfrm>
          <a:prstGeom prst="rect">
            <a:avLst/>
          </a:prstGeom>
        </p:spPr>
        <p:txBody>
          <a:bodyPr wrap="square">
            <a:spAutoFit/>
          </a:bodyPr>
          <a:lstStyle/>
          <a:p>
            <a:r>
              <a:rPr lang="en-GB" dirty="0"/>
              <a:t>WCET for processing each data item: 10 </a:t>
            </a:r>
          </a:p>
          <a:p>
            <a:endParaRPr lang="en-GB" dirty="0"/>
          </a:p>
          <a:p>
            <a:r>
              <a:rPr lang="en-GB" dirty="0"/>
              <a:t>Min Arrival Interval: 1</a:t>
            </a:r>
          </a:p>
          <a:p>
            <a:r>
              <a:rPr lang="en-GB" dirty="0"/>
              <a:t> </a:t>
            </a:r>
          </a:p>
          <a:p>
            <a:r>
              <a:rPr lang="en-GB" dirty="0"/>
              <a:t>Latency requirement: 30</a:t>
            </a:r>
          </a:p>
          <a:p>
            <a:endParaRPr lang="en-GB" dirty="0"/>
          </a:p>
          <a:p>
            <a:r>
              <a:rPr lang="en-GB" dirty="0"/>
              <a:t>128 hard tasks</a:t>
            </a:r>
          </a:p>
        </p:txBody>
      </p:sp>
      <p:pic>
        <p:nvPicPr>
          <p:cNvPr id="5" name="Picture 4"/>
          <p:cNvPicPr>
            <a:picLocks noChangeAspect="1"/>
          </p:cNvPicPr>
          <p:nvPr/>
        </p:nvPicPr>
        <p:blipFill>
          <a:blip r:embed="rId2"/>
          <a:stretch>
            <a:fillRect/>
          </a:stretch>
        </p:blipFill>
        <p:spPr>
          <a:xfrm>
            <a:off x="3708758" y="1355636"/>
            <a:ext cx="8356241" cy="4726168"/>
          </a:xfrm>
          <a:prstGeom prst="rect">
            <a:avLst/>
          </a:prstGeom>
        </p:spPr>
      </p:pic>
    </p:spTree>
    <p:extLst>
      <p:ext uri="{BB962C8B-B14F-4D97-AF65-F5344CB8AC3E}">
        <p14:creationId xmlns:p14="http://schemas.microsoft.com/office/powerpoint/2010/main" val="76303743"/>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Limitation</a:t>
            </a:r>
            <a:r>
              <a:rPr lang="mr-IN" dirty="0"/>
              <a:t> –</a:t>
            </a:r>
            <a:r>
              <a:rPr lang="en-US" dirty="0"/>
              <a:t> </a:t>
            </a:r>
            <a:r>
              <a:rPr lang="en-GB" dirty="0"/>
              <a:t>Task Allocation</a:t>
            </a:r>
          </a:p>
        </p:txBody>
      </p:sp>
      <p:sp>
        <p:nvSpPr>
          <p:cNvPr id="4" name="Rectangle 3"/>
          <p:cNvSpPr/>
          <p:nvPr/>
        </p:nvSpPr>
        <p:spPr>
          <a:xfrm>
            <a:off x="419100" y="1355636"/>
            <a:ext cx="10388600" cy="1569660"/>
          </a:xfrm>
          <a:prstGeom prst="rect">
            <a:avLst/>
          </a:prstGeom>
        </p:spPr>
        <p:txBody>
          <a:bodyPr wrap="square">
            <a:spAutoFit/>
          </a:bodyPr>
          <a:lstStyle/>
          <a:p>
            <a:r>
              <a:rPr lang="en-GB" dirty="0"/>
              <a:t>Batched data source with a period of 15 time units, 16 data partitions (WCET of each is 10 time units), and the deadline of 10 time units</a:t>
            </a:r>
          </a:p>
          <a:p>
            <a:endParaRPr lang="en-GB" dirty="0"/>
          </a:p>
          <a:p>
            <a:pPr marL="342900" indent="-342900">
              <a:buFont typeface="Arial" charset="0"/>
              <a:buChar char="•"/>
            </a:pPr>
            <a:r>
              <a:rPr lang="en-GB" dirty="0"/>
              <a:t>Requires 16 Servers (T=15, C=10, D=10)</a:t>
            </a:r>
          </a:p>
        </p:txBody>
      </p:sp>
      <p:pic>
        <p:nvPicPr>
          <p:cNvPr id="5" name="Picture 4"/>
          <p:cNvPicPr>
            <a:picLocks noChangeAspect="1"/>
          </p:cNvPicPr>
          <p:nvPr/>
        </p:nvPicPr>
        <p:blipFill>
          <a:blip r:embed="rId2"/>
          <a:stretch>
            <a:fillRect/>
          </a:stretch>
        </p:blipFill>
        <p:spPr>
          <a:xfrm>
            <a:off x="5740400" y="2476499"/>
            <a:ext cx="6359525" cy="3596854"/>
          </a:xfrm>
          <a:prstGeom prst="rect">
            <a:avLst/>
          </a:prstGeom>
        </p:spPr>
      </p:pic>
    </p:spTree>
    <p:extLst>
      <p:ext uri="{BB962C8B-B14F-4D97-AF65-F5344CB8AC3E}">
        <p14:creationId xmlns:p14="http://schemas.microsoft.com/office/powerpoint/2010/main" val="65895630"/>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Possible </a:t>
            </a:r>
            <a:r>
              <a:rPr lang="en-GB" dirty="0"/>
              <a:t>Solution</a:t>
            </a:r>
          </a:p>
        </p:txBody>
      </p:sp>
      <p:sp>
        <p:nvSpPr>
          <p:cNvPr id="4" name="Rectangle 3"/>
          <p:cNvSpPr/>
          <p:nvPr/>
        </p:nvSpPr>
        <p:spPr>
          <a:xfrm>
            <a:off x="419100" y="1355636"/>
            <a:ext cx="10388600" cy="830997"/>
          </a:xfrm>
          <a:prstGeom prst="rect">
            <a:avLst/>
          </a:prstGeom>
        </p:spPr>
        <p:txBody>
          <a:bodyPr wrap="square">
            <a:spAutoFit/>
          </a:bodyPr>
          <a:lstStyle/>
          <a:p>
            <a:pPr marL="457200" indent="-457200">
              <a:buFont typeface="+mj-lt"/>
              <a:buAutoNum type="arabicPeriod"/>
            </a:pPr>
            <a:r>
              <a:rPr lang="en-GB" dirty="0"/>
              <a:t>Create 16 Servers (T=15, C=10, D=10)</a:t>
            </a:r>
          </a:p>
          <a:p>
            <a:pPr marL="457200" indent="-457200">
              <a:buFont typeface="+mj-lt"/>
              <a:buAutoNum type="arabicPeriod"/>
            </a:pPr>
            <a:r>
              <a:rPr lang="en-GB" dirty="0"/>
              <a:t>Then allocate hard real-time tasks</a:t>
            </a:r>
          </a:p>
        </p:txBody>
      </p:sp>
      <p:pic>
        <p:nvPicPr>
          <p:cNvPr id="7" name="Picture 6"/>
          <p:cNvPicPr>
            <a:picLocks noChangeAspect="1"/>
          </p:cNvPicPr>
          <p:nvPr/>
        </p:nvPicPr>
        <p:blipFill>
          <a:blip r:embed="rId2"/>
          <a:stretch>
            <a:fillRect/>
          </a:stretch>
        </p:blipFill>
        <p:spPr>
          <a:xfrm>
            <a:off x="5727699" y="2501899"/>
            <a:ext cx="6359525" cy="3596854"/>
          </a:xfrm>
          <a:prstGeom prst="rect">
            <a:avLst/>
          </a:prstGeom>
        </p:spPr>
      </p:pic>
      <p:sp>
        <p:nvSpPr>
          <p:cNvPr id="8" name="Rectangle 7"/>
          <p:cNvSpPr/>
          <p:nvPr/>
        </p:nvSpPr>
        <p:spPr>
          <a:xfrm>
            <a:off x="419100" y="2981236"/>
            <a:ext cx="5054600" cy="1569660"/>
          </a:xfrm>
          <a:prstGeom prst="rect">
            <a:avLst/>
          </a:prstGeom>
        </p:spPr>
        <p:txBody>
          <a:bodyPr wrap="square">
            <a:spAutoFit/>
          </a:bodyPr>
          <a:lstStyle/>
          <a:p>
            <a:pPr marL="342900" indent="-342900">
              <a:buFont typeface="Arial" charset="0"/>
              <a:buChar char="•"/>
            </a:pPr>
            <a:r>
              <a:rPr lang="en-GB" dirty="0"/>
              <a:t>However, optimal tasks allocation order is difficult to be found, as task allocation on fully-partitioned system is NP-Hard</a:t>
            </a:r>
          </a:p>
        </p:txBody>
      </p:sp>
    </p:spTree>
    <p:extLst>
      <p:ext uri="{BB962C8B-B14F-4D97-AF65-F5344CB8AC3E}">
        <p14:creationId xmlns:p14="http://schemas.microsoft.com/office/powerpoint/2010/main" val="858660450"/>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Limitation</a:t>
            </a:r>
            <a:r>
              <a:rPr lang="mr-IN" dirty="0"/>
              <a:t> –</a:t>
            </a:r>
            <a:r>
              <a:rPr lang="en-US" dirty="0"/>
              <a:t> </a:t>
            </a:r>
            <a:r>
              <a:rPr lang="en-GB" dirty="0"/>
              <a:t>Micro-Batching</a:t>
            </a:r>
          </a:p>
        </p:txBody>
      </p:sp>
      <p:sp>
        <p:nvSpPr>
          <p:cNvPr id="4" name="Rectangle 3"/>
          <p:cNvSpPr/>
          <p:nvPr/>
        </p:nvSpPr>
        <p:spPr>
          <a:xfrm>
            <a:off x="419100" y="1355636"/>
            <a:ext cx="11366500" cy="3970318"/>
          </a:xfrm>
          <a:prstGeom prst="rect">
            <a:avLst/>
          </a:prstGeom>
        </p:spPr>
        <p:txBody>
          <a:bodyPr wrap="square">
            <a:spAutoFit/>
          </a:bodyPr>
          <a:lstStyle/>
          <a:p>
            <a:r>
              <a:rPr lang="en-GB" dirty="0"/>
              <a:t>The real-time micro-batching  can not schedule a live streaming data source, in which the latency requirement L is less than 2 times of the WCET of processing each item C</a:t>
            </a:r>
            <a:r>
              <a:rPr lang="en-GB" baseline="30000" dirty="0"/>
              <a:t>item</a:t>
            </a:r>
          </a:p>
          <a:p>
            <a:endParaRPr lang="en-GB" baseline="30000" dirty="0"/>
          </a:p>
          <a:p>
            <a:endParaRPr lang="en-GB" baseline="30000" dirty="0"/>
          </a:p>
          <a:p>
            <a:r>
              <a:rPr lang="en-GB" sz="2800" i="1" dirty="0"/>
              <a:t>Proof</a:t>
            </a:r>
          </a:p>
          <a:p>
            <a:pPr marL="342900" indent="-342900">
              <a:buFont typeface="Arial" charset="0"/>
              <a:buChar char="•"/>
            </a:pPr>
            <a:r>
              <a:rPr lang="en-GB" dirty="0"/>
              <a:t>The response time R of processing of each micro-batching (even though the size of which is 1) ≥ C</a:t>
            </a:r>
            <a:r>
              <a:rPr lang="en-GB" baseline="30000" dirty="0"/>
              <a:t>item</a:t>
            </a:r>
            <a:endParaRPr lang="en-GB" dirty="0"/>
          </a:p>
          <a:p>
            <a:pPr marL="342900" indent="-342900">
              <a:buFont typeface="Arial" charset="0"/>
              <a:buChar char="•"/>
            </a:pPr>
            <a:r>
              <a:rPr lang="en-GB" dirty="0"/>
              <a:t>R should be less than or equal to the interval of micro-batching timeout </a:t>
            </a:r>
            <a:r>
              <a:rPr lang="en-GB" dirty="0">
                <a:sym typeface="Wingdings"/>
              </a:rPr>
              <a:t></a:t>
            </a:r>
            <a:r>
              <a:rPr lang="en-GB" dirty="0"/>
              <a:t>the waiting time W ≥ R</a:t>
            </a:r>
          </a:p>
          <a:p>
            <a:pPr marL="342900" indent="-342900">
              <a:buFont typeface="Arial" charset="0"/>
              <a:buChar char="•"/>
            </a:pPr>
            <a:r>
              <a:rPr lang="en-GB" dirty="0"/>
              <a:t>For any data item, R</a:t>
            </a:r>
            <a:r>
              <a:rPr lang="en-GB" baseline="30000" dirty="0"/>
              <a:t>item</a:t>
            </a:r>
            <a:r>
              <a:rPr lang="en-GB" dirty="0"/>
              <a:t>  ≥ C</a:t>
            </a:r>
            <a:r>
              <a:rPr lang="en-GB" baseline="30000" dirty="0"/>
              <a:t>item</a:t>
            </a:r>
            <a:endParaRPr lang="en-GB" dirty="0"/>
          </a:p>
          <a:p>
            <a:pPr marL="342900" indent="-342900">
              <a:buFont typeface="Arial" charset="0"/>
              <a:buChar char="•"/>
            </a:pPr>
            <a:r>
              <a:rPr lang="en-GB" dirty="0"/>
              <a:t>Latency of the first data item L = W + R</a:t>
            </a:r>
            <a:r>
              <a:rPr lang="en-GB" baseline="30000" dirty="0"/>
              <a:t>item  </a:t>
            </a:r>
            <a:r>
              <a:rPr lang="en-GB" dirty="0"/>
              <a:t>≥ 2 X C</a:t>
            </a:r>
            <a:r>
              <a:rPr lang="en-GB" baseline="30000" dirty="0"/>
              <a:t>item</a:t>
            </a:r>
            <a:endParaRPr lang="en-GB" dirty="0"/>
          </a:p>
        </p:txBody>
      </p:sp>
    </p:spTree>
    <p:extLst>
      <p:ext uri="{BB962C8B-B14F-4D97-AF65-F5344CB8AC3E}">
        <p14:creationId xmlns:p14="http://schemas.microsoft.com/office/powerpoint/2010/main" val="389165547"/>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a:t>Possible Solution</a:t>
            </a:r>
          </a:p>
        </p:txBody>
      </p:sp>
      <p:sp>
        <p:nvSpPr>
          <p:cNvPr id="5" name="Text Placeholder 4"/>
          <p:cNvSpPr>
            <a:spLocks noGrp="1"/>
          </p:cNvSpPr>
          <p:nvPr>
            <p:ph type="body" sz="quarter" idx="10"/>
          </p:nvPr>
        </p:nvSpPr>
        <p:spPr>
          <a:xfrm>
            <a:off x="519112" y="1370525"/>
            <a:ext cx="11149013" cy="4750531"/>
          </a:xfrm>
        </p:spPr>
        <p:txBody>
          <a:bodyPr/>
          <a:lstStyle/>
          <a:p>
            <a:r>
              <a:rPr lang="en-GB" sz="2800" dirty="0"/>
              <a:t>Processing an item immediately without batching</a:t>
            </a:r>
          </a:p>
          <a:p>
            <a:endParaRPr lang="en-GB" sz="2800" dirty="0"/>
          </a:p>
          <a:p>
            <a:r>
              <a:rPr lang="en-GB" sz="2800" dirty="0"/>
              <a:t>Difficulty:</a:t>
            </a:r>
          </a:p>
          <a:p>
            <a:r>
              <a:rPr lang="en-GB" sz="2400" dirty="0"/>
              <a:t>Generating servers for each item results in the period is very small </a:t>
            </a:r>
            <a:r>
              <a:rPr lang="en-GB" sz="2400" dirty="0">
                <a:sym typeface="Wingdings"/>
              </a:rPr>
              <a:t> not practical in real-world</a:t>
            </a:r>
            <a:endParaRPr lang="en-GB" sz="2400" dirty="0"/>
          </a:p>
          <a:p>
            <a:endParaRPr lang="en-GB" sz="2800" dirty="0"/>
          </a:p>
          <a:p>
            <a:r>
              <a:rPr lang="en-GB" sz="2800" dirty="0"/>
              <a:t>Preliminary Work</a:t>
            </a:r>
          </a:p>
          <a:p>
            <a:pPr marL="460375" indent="-457200">
              <a:buFont typeface="Arial" charset="0"/>
              <a:buChar char="•"/>
            </a:pPr>
            <a:r>
              <a:rPr lang="en-GB" sz="2400" dirty="0"/>
              <a:t>Allocate item according to its arrival window</a:t>
            </a:r>
          </a:p>
          <a:p>
            <a:pPr marL="460375" indent="-457200">
              <a:buFont typeface="Arial" charset="0"/>
              <a:buChar char="•"/>
            </a:pPr>
            <a:r>
              <a:rPr lang="en-GB" sz="2400" dirty="0"/>
              <a:t>Using same server generation</a:t>
            </a:r>
          </a:p>
          <a:p>
            <a:pPr marL="460375" indent="-457200">
              <a:buFont typeface="Arial" charset="0"/>
              <a:buChar char="•"/>
            </a:pPr>
            <a:r>
              <a:rPr lang="en-GB" sz="2400" dirty="0"/>
              <a:t>Extend our current analysis</a:t>
            </a:r>
            <a:endParaRPr lang="en-GB" sz="2800" dirty="0"/>
          </a:p>
          <a:p>
            <a:r>
              <a:rPr lang="en-GB" sz="2800" dirty="0"/>
              <a:t>This work will significantly reduce the latency</a:t>
            </a:r>
          </a:p>
        </p:txBody>
      </p:sp>
    </p:spTree>
    <p:extLst>
      <p:ext uri="{BB962C8B-B14F-4D97-AF65-F5344CB8AC3E}">
        <p14:creationId xmlns:p14="http://schemas.microsoft.com/office/powerpoint/2010/main" val="1230920566"/>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Conclusions</a:t>
            </a:r>
          </a:p>
        </p:txBody>
      </p:sp>
      <p:sp>
        <p:nvSpPr>
          <p:cNvPr id="3" name="Text Placeholder 2"/>
          <p:cNvSpPr>
            <a:spLocks noGrp="1"/>
          </p:cNvSpPr>
          <p:nvPr>
            <p:ph type="body" sz="quarter" idx="10"/>
          </p:nvPr>
        </p:nvSpPr>
        <p:spPr>
          <a:xfrm>
            <a:off x="519112" y="1370525"/>
            <a:ext cx="11149013" cy="4882875"/>
          </a:xfrm>
        </p:spPr>
        <p:txBody>
          <a:bodyPr/>
          <a:lstStyle/>
          <a:p>
            <a:pPr marL="460375" indent="-457200">
              <a:spcBef>
                <a:spcPts val="600"/>
              </a:spcBef>
              <a:buFont typeface="Wingdings" charset="2"/>
              <a:buChar char="§"/>
            </a:pPr>
            <a:r>
              <a:rPr lang="en-US" sz="2800" dirty="0"/>
              <a:t>An architecture, which integrates real-time stream processing activities with hard real-time components</a:t>
            </a:r>
          </a:p>
          <a:p>
            <a:pPr marL="460375" indent="-457200">
              <a:spcBef>
                <a:spcPts val="600"/>
              </a:spcBef>
              <a:buFont typeface="Wingdings" charset="2"/>
              <a:buChar char="§"/>
            </a:pPr>
            <a:r>
              <a:rPr lang="en-US" sz="2800" dirty="0"/>
              <a:t>SPRY </a:t>
            </a:r>
            <a:r>
              <a:rPr lang="mr-IN" sz="2800" dirty="0"/>
              <a:t>–</a:t>
            </a:r>
            <a:r>
              <a:rPr lang="en-US" sz="2800" dirty="0"/>
              <a:t> RTSJ implemenation </a:t>
            </a:r>
            <a:r>
              <a:rPr lang="en-US" sz="2800" dirty="0">
                <a:solidFill>
                  <a:schemeClr val="bg1">
                    <a:lumMod val="95000"/>
                  </a:schemeClr>
                </a:solidFill>
              </a:rPr>
              <a:t>(including a contribution to RTSJ 2.0)</a:t>
            </a:r>
          </a:p>
          <a:p>
            <a:pPr marL="460375" indent="-457200">
              <a:spcBef>
                <a:spcPts val="600"/>
              </a:spcBef>
              <a:buFont typeface="Wingdings" charset="2"/>
              <a:buChar char="§"/>
            </a:pPr>
            <a:r>
              <a:rPr lang="en-GB" sz="2800" dirty="0"/>
              <a:t>Server Generation Algorithm</a:t>
            </a:r>
          </a:p>
          <a:p>
            <a:pPr marL="460375" indent="-457200">
              <a:spcBef>
                <a:spcPts val="600"/>
              </a:spcBef>
              <a:buFont typeface="Wingdings" charset="2"/>
              <a:buChar char="§"/>
            </a:pPr>
            <a:r>
              <a:rPr lang="en-GB" sz="2800" dirty="0"/>
              <a:t>Real-time Stream Processing Task’s Schedulability Analysis</a:t>
            </a:r>
          </a:p>
          <a:p>
            <a:pPr marL="460375" indent="-457200">
              <a:spcBef>
                <a:spcPts val="600"/>
              </a:spcBef>
              <a:buFont typeface="Wingdings" charset="2"/>
              <a:buChar char="§"/>
            </a:pPr>
            <a:r>
              <a:rPr lang="en-GB" sz="2800" dirty="0"/>
              <a:t>How to configure SPRY:</a:t>
            </a:r>
          </a:p>
          <a:p>
            <a:pPr marL="1716088" lvl="2" indent="-457200">
              <a:spcBef>
                <a:spcPts val="600"/>
              </a:spcBef>
              <a:buFont typeface="Wingdings" charset="2"/>
              <a:buChar char="§"/>
            </a:pPr>
            <a:r>
              <a:rPr lang="en-GB" sz="2400" dirty="0"/>
              <a:t>Scheduling the batched data parallel stream processing with a deadline</a:t>
            </a:r>
          </a:p>
          <a:p>
            <a:pPr marL="1716088" lvl="2" indent="-457200">
              <a:spcBef>
                <a:spcPts val="600"/>
              </a:spcBef>
              <a:buFont typeface="Wingdings" charset="2"/>
              <a:buChar char="§"/>
            </a:pPr>
            <a:r>
              <a:rPr lang="en-GB" sz="2400" dirty="0"/>
              <a:t>Scheduling the streaming data with a given latency for each item</a:t>
            </a:r>
          </a:p>
          <a:p>
            <a:pPr marL="460375" indent="-457200">
              <a:spcBef>
                <a:spcPts val="600"/>
              </a:spcBef>
              <a:buFont typeface="Wingdings" charset="2"/>
              <a:buChar char="§"/>
            </a:pPr>
            <a:r>
              <a:rPr lang="en-GB" sz="2800" dirty="0"/>
              <a:t>All the hard real-time tasks, and stream processing tasks can certainly meet their deadlines</a:t>
            </a:r>
          </a:p>
        </p:txBody>
      </p:sp>
    </p:spTree>
    <p:extLst>
      <p:ext uri="{BB962C8B-B14F-4D97-AF65-F5344CB8AC3E}">
        <p14:creationId xmlns:p14="http://schemas.microsoft.com/office/powerpoint/2010/main" val="772857143"/>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Future Work</a:t>
            </a:r>
          </a:p>
        </p:txBody>
      </p:sp>
      <p:sp>
        <p:nvSpPr>
          <p:cNvPr id="3" name="Text Placeholder 2"/>
          <p:cNvSpPr>
            <a:spLocks noGrp="1"/>
          </p:cNvSpPr>
          <p:nvPr>
            <p:ph type="body" sz="quarter" idx="10"/>
          </p:nvPr>
        </p:nvSpPr>
        <p:spPr>
          <a:xfrm>
            <a:off x="519112" y="1370525"/>
            <a:ext cx="11149013" cy="3868751"/>
          </a:xfrm>
        </p:spPr>
        <p:txBody>
          <a:bodyPr/>
          <a:lstStyle/>
          <a:p>
            <a:pPr marL="460375" indent="-457200">
              <a:spcBef>
                <a:spcPts val="600"/>
              </a:spcBef>
              <a:buFont typeface="Wingdings" charset="2"/>
              <a:buChar char="§"/>
            </a:pPr>
            <a:r>
              <a:rPr lang="en-US" sz="2800" dirty="0"/>
              <a:t>Multiple Streams </a:t>
            </a:r>
          </a:p>
          <a:p>
            <a:pPr marL="460375" indent="-457200">
              <a:spcBef>
                <a:spcPts val="600"/>
              </a:spcBef>
              <a:buFont typeface="Wingdings" charset="2"/>
              <a:buChar char="§"/>
            </a:pPr>
            <a:r>
              <a:rPr lang="en-US" sz="2800" dirty="0"/>
              <a:t>Supporting Many-Core/Distributed Platforms </a:t>
            </a:r>
          </a:p>
          <a:p>
            <a:pPr marL="460375" indent="-457200">
              <a:spcBef>
                <a:spcPts val="600"/>
              </a:spcBef>
              <a:buFont typeface="Wingdings" charset="2"/>
              <a:buChar char="§"/>
            </a:pPr>
            <a:r>
              <a:rPr lang="en-US" sz="2800" dirty="0"/>
              <a:t>Live Streaming Data Processing without Micro-Batching </a:t>
            </a:r>
          </a:p>
          <a:p>
            <a:pPr marL="460375" indent="-457200">
              <a:spcBef>
                <a:spcPts val="600"/>
              </a:spcBef>
              <a:buFont typeface="Wingdings" charset="2"/>
              <a:buChar char="§"/>
            </a:pPr>
            <a:r>
              <a:rPr lang="en-US" sz="2800" dirty="0"/>
              <a:t>Task Allocation</a:t>
            </a:r>
          </a:p>
          <a:p>
            <a:pPr marL="460375" indent="-457200">
              <a:spcBef>
                <a:spcPts val="600"/>
              </a:spcBef>
              <a:buFont typeface="Wingdings" charset="2"/>
              <a:buChar char="§"/>
            </a:pPr>
            <a:r>
              <a:rPr lang="en-US" sz="2800" dirty="0"/>
              <a:t>Supporting GPU </a:t>
            </a:r>
          </a:p>
          <a:p>
            <a:pPr marL="460375" indent="-457200">
              <a:spcBef>
                <a:spcPts val="600"/>
              </a:spcBef>
              <a:buFont typeface="Wingdings" charset="2"/>
              <a:buChar char="§"/>
            </a:pPr>
            <a:r>
              <a:rPr lang="en-US" sz="2800" dirty="0"/>
              <a:t>Implementation in Other Programming Languages </a:t>
            </a:r>
          </a:p>
          <a:p>
            <a:pPr marL="460375" indent="-457200">
              <a:spcBef>
                <a:spcPts val="600"/>
              </a:spcBef>
              <a:buFont typeface="Wingdings" charset="2"/>
              <a:buChar char="§"/>
            </a:pPr>
            <a:r>
              <a:rPr lang="en-US" sz="2800" dirty="0"/>
              <a:t>Global Scheduling </a:t>
            </a:r>
          </a:p>
        </p:txBody>
      </p:sp>
    </p:spTree>
    <p:extLst>
      <p:ext uri="{BB962C8B-B14F-4D97-AF65-F5344CB8AC3E}">
        <p14:creationId xmlns:p14="http://schemas.microsoft.com/office/powerpoint/2010/main" val="1264193478"/>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906" y="2819603"/>
            <a:ext cx="11149013" cy="1218795"/>
          </a:xfrm>
        </p:spPr>
        <p:txBody>
          <a:bodyPr/>
          <a:lstStyle/>
          <a:p>
            <a:pPr algn="ctr"/>
            <a:r>
              <a:rPr lang="en-US" sz="8800" dirty="0"/>
              <a:t>Thank You</a:t>
            </a:r>
          </a:p>
        </p:txBody>
      </p:sp>
    </p:spTree>
    <p:extLst>
      <p:ext uri="{BB962C8B-B14F-4D97-AF65-F5344CB8AC3E}">
        <p14:creationId xmlns:p14="http://schemas.microsoft.com/office/powerpoint/2010/main" val="992108072"/>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566271"/>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Thesis Hypothesis</a:t>
            </a:r>
            <a:endParaRPr lang="en-GB" dirty="0"/>
          </a:p>
        </p:txBody>
      </p:sp>
      <p:sp>
        <p:nvSpPr>
          <p:cNvPr id="3" name="Text Placeholder 2"/>
          <p:cNvSpPr>
            <a:spLocks noGrp="1"/>
          </p:cNvSpPr>
          <p:nvPr>
            <p:ph type="body" sz="quarter" idx="10"/>
          </p:nvPr>
        </p:nvSpPr>
        <p:spPr>
          <a:xfrm>
            <a:off x="519112" y="1370525"/>
            <a:ext cx="11149013" cy="4527393"/>
          </a:xfrm>
        </p:spPr>
        <p:txBody>
          <a:bodyPr/>
          <a:lstStyle/>
          <a:p>
            <a:pPr marL="460375" indent="-457200">
              <a:spcBef>
                <a:spcPts val="1200"/>
              </a:spcBef>
              <a:buFont typeface="Arial" charset="0"/>
              <a:buChar char="•"/>
            </a:pPr>
            <a:r>
              <a:rPr lang="en-US" sz="3200" dirty="0"/>
              <a:t>Programming languages or existing frameworks’ support for stream processing is insufficient for addressing real-time requirements</a:t>
            </a:r>
          </a:p>
          <a:p>
            <a:pPr marL="460375" indent="-457200">
              <a:spcBef>
                <a:spcPts val="1200"/>
              </a:spcBef>
              <a:buFont typeface="Arial" charset="0"/>
              <a:buChar char="•"/>
            </a:pPr>
            <a:r>
              <a:rPr lang="en-US" sz="3200" dirty="0"/>
              <a:t>However, a generic architecture of a real-time stream processing infrastructure can be created to support predictable and </a:t>
            </a:r>
            <a:r>
              <a:rPr lang="en-GB" sz="3200" dirty="0"/>
              <a:t>analysable</a:t>
            </a:r>
            <a:r>
              <a:rPr lang="en-US" sz="3200" dirty="0"/>
              <a:t> processing of both batched and live streaming data sources, and can be used in high-integrity real-time embedded systems</a:t>
            </a:r>
          </a:p>
          <a:p>
            <a:pPr marL="460375" indent="-457200">
              <a:spcBef>
                <a:spcPts val="1200"/>
              </a:spcBef>
              <a:buFont typeface="Arial" charset="0"/>
              <a:buChar char="•"/>
            </a:pPr>
            <a:r>
              <a:rPr lang="en-US" sz="3200" dirty="0"/>
              <a:t>Moreover, the architecture can be implemented as a framework using Java, with the Java Fork/Join framework and the Real-Time Specification for Java (RTSJ)</a:t>
            </a:r>
            <a:endParaRPr lang="en-GB" sz="3200" dirty="0"/>
          </a:p>
        </p:txBody>
      </p:sp>
    </p:spTree>
    <p:extLst>
      <p:ext uri="{BB962C8B-B14F-4D97-AF65-F5344CB8AC3E}">
        <p14:creationId xmlns:p14="http://schemas.microsoft.com/office/powerpoint/2010/main" val="271039907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Text Placeholder 2"/>
          <p:cNvSpPr>
            <a:spLocks noGrp="1"/>
          </p:cNvSpPr>
          <p:nvPr>
            <p:ph type="body" sz="quarter" idx="10"/>
          </p:nvPr>
        </p:nvSpPr>
        <p:spPr>
          <a:xfrm>
            <a:off x="519112" y="1589466"/>
            <a:ext cx="11149013" cy="4353499"/>
          </a:xfrm>
        </p:spPr>
        <p:txBody>
          <a:bodyPr/>
          <a:lstStyle/>
          <a:p>
            <a:pPr marL="574675" indent="-571500">
              <a:buFont typeface="Wingdings" charset="2"/>
              <a:buChar char="Ø"/>
            </a:pPr>
            <a:r>
              <a:rPr lang="en-US" sz="3200" dirty="0"/>
              <a:t>Introduction</a:t>
            </a:r>
          </a:p>
          <a:p>
            <a:pPr marL="574675" indent="-571500">
              <a:buFont typeface="Wingdings" charset="2"/>
              <a:buChar char="Ø"/>
            </a:pPr>
            <a:r>
              <a:rPr lang="en-US" sz="3200" dirty="0"/>
              <a:t>System Model </a:t>
            </a:r>
          </a:p>
          <a:p>
            <a:pPr marL="574675" indent="-571500">
              <a:buFont typeface="Wingdings" charset="2"/>
              <a:buChar char="Ø"/>
            </a:pPr>
            <a:r>
              <a:rPr lang="en-US" sz="3200" dirty="0"/>
              <a:t>Response Time Analysis (RTA)</a:t>
            </a:r>
          </a:p>
          <a:p>
            <a:pPr marL="574675" indent="-571500">
              <a:buFont typeface="Wingdings" charset="2"/>
              <a:buChar char="Ø"/>
            </a:pPr>
            <a:r>
              <a:rPr lang="en-US" sz="3200" dirty="0"/>
              <a:t>Scheduling and Integration </a:t>
            </a:r>
          </a:p>
          <a:p>
            <a:pPr marL="574675" indent="-571500">
              <a:buFont typeface="Wingdings" charset="2"/>
              <a:buChar char="Ø"/>
            </a:pPr>
            <a:r>
              <a:rPr lang="en-US" sz="3200" dirty="0"/>
              <a:t>Case Study</a:t>
            </a:r>
          </a:p>
          <a:p>
            <a:pPr marL="574675" indent="-571500">
              <a:buFont typeface="Wingdings" charset="2"/>
              <a:buChar char="Ø"/>
            </a:pPr>
            <a:r>
              <a:rPr lang="en-US" sz="3200" dirty="0"/>
              <a:t>Implementation</a:t>
            </a:r>
          </a:p>
          <a:p>
            <a:pPr marL="574675" indent="-571500">
              <a:buFont typeface="Wingdings" charset="2"/>
              <a:buChar char="Ø"/>
            </a:pPr>
            <a:r>
              <a:rPr lang="en-US" sz="3200" dirty="0"/>
              <a:t>Evaluation</a:t>
            </a:r>
          </a:p>
          <a:p>
            <a:pPr marL="574675" indent="-571500">
              <a:buFont typeface="Wingdings" charset="2"/>
              <a:buChar char="Ø"/>
            </a:pPr>
            <a:r>
              <a:rPr lang="en-US" sz="3200" dirty="0"/>
              <a:t>Conclusions and Future Work</a:t>
            </a:r>
          </a:p>
        </p:txBody>
      </p:sp>
    </p:spTree>
    <p:extLst>
      <p:ext uri="{BB962C8B-B14F-4D97-AF65-F5344CB8AC3E}">
        <p14:creationId xmlns:p14="http://schemas.microsoft.com/office/powerpoint/2010/main" val="1182711607"/>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19112" y="1288511"/>
            <a:ext cx="11149013" cy="498598"/>
          </a:xfrm>
        </p:spPr>
        <p:txBody>
          <a:bodyPr/>
          <a:lstStyle/>
          <a:p>
            <a:r>
              <a:rPr lang="en-GB" sz="3600" dirty="0">
                <a:gradFill>
                  <a:gsLst>
                    <a:gs pos="0">
                      <a:schemeClr val="tx1">
                        <a:lumMod val="90000"/>
                        <a:lumOff val="10000"/>
                      </a:schemeClr>
                    </a:gs>
                    <a:gs pos="86000">
                      <a:schemeClr val="tx1">
                        <a:lumMod val="90000"/>
                        <a:lumOff val="10000"/>
                      </a:schemeClr>
                    </a:gs>
                  </a:gsLst>
                  <a:lin ang="5400000" scaled="0"/>
                </a:gradFill>
                <a:latin typeface="+mn-lt"/>
                <a:ea typeface="+mn-ea"/>
                <a:cs typeface="+mn-cs"/>
              </a:rPr>
              <a:t>Control-Parallel                          VS.                       Data-Parallel</a:t>
            </a:r>
          </a:p>
        </p:txBody>
      </p:sp>
      <p:sp>
        <p:nvSpPr>
          <p:cNvPr id="2" name="Title 1"/>
          <p:cNvSpPr>
            <a:spLocks noGrp="1"/>
          </p:cNvSpPr>
          <p:nvPr>
            <p:ph type="title"/>
          </p:nvPr>
        </p:nvSpPr>
        <p:spPr/>
        <p:txBody>
          <a:bodyPr/>
          <a:lstStyle/>
          <a:p>
            <a:r>
              <a:rPr lang="en-GB" sz="4800" dirty="0"/>
              <a:t>Parallel Model</a:t>
            </a:r>
          </a:p>
        </p:txBody>
      </p:sp>
      <p:pic>
        <p:nvPicPr>
          <p:cNvPr id="4" name="Picture 3"/>
          <p:cNvPicPr>
            <a:picLocks noChangeAspect="1"/>
          </p:cNvPicPr>
          <p:nvPr/>
        </p:nvPicPr>
        <p:blipFill>
          <a:blip r:embed="rId3"/>
          <a:stretch>
            <a:fillRect/>
          </a:stretch>
        </p:blipFill>
        <p:spPr>
          <a:xfrm>
            <a:off x="519112" y="1924523"/>
            <a:ext cx="4940300" cy="4406900"/>
          </a:xfrm>
          <a:prstGeom prst="rect">
            <a:avLst/>
          </a:prstGeom>
        </p:spPr>
      </p:pic>
      <p:pic>
        <p:nvPicPr>
          <p:cNvPr id="7" name="Picture 6"/>
          <p:cNvPicPr>
            <a:picLocks noChangeAspect="1"/>
          </p:cNvPicPr>
          <p:nvPr/>
        </p:nvPicPr>
        <p:blipFill>
          <a:blip r:embed="rId4"/>
          <a:stretch>
            <a:fillRect/>
          </a:stretch>
        </p:blipFill>
        <p:spPr>
          <a:xfrm>
            <a:off x="6727825" y="1924523"/>
            <a:ext cx="4940300" cy="4406900"/>
          </a:xfrm>
          <a:prstGeom prst="rect">
            <a:avLst/>
          </a:prstGeom>
        </p:spPr>
      </p:pic>
      <p:grpSp>
        <p:nvGrpSpPr>
          <p:cNvPr id="5" name="Group 4"/>
          <p:cNvGrpSpPr/>
          <p:nvPr/>
        </p:nvGrpSpPr>
        <p:grpSpPr>
          <a:xfrm>
            <a:off x="4238625" y="222803"/>
            <a:ext cx="7620000" cy="823774"/>
            <a:chOff x="190500" y="962765"/>
            <a:chExt cx="11512687" cy="1244600"/>
          </a:xfrm>
        </p:grpSpPr>
        <p:sp>
          <p:nvSpPr>
            <p:cNvPr id="18" name="Rounded Rectangle 17"/>
            <p:cNvSpPr/>
            <p:nvPr/>
          </p:nvSpPr>
          <p:spPr>
            <a:xfrm>
              <a:off x="2148390" y="962765"/>
              <a:ext cx="1244600" cy="1244600"/>
            </a:xfrm>
            <a:prstGeom prst="roundRect">
              <a:avLst>
                <a:gd name="adj" fmla="val 50000"/>
              </a:avLst>
            </a:prstGeom>
            <a:solidFill>
              <a:srgbClr val="5B9BD5"/>
            </a:solidFill>
            <a:ln w="12700" cap="flat" cmpd="sng" algn="ctr">
              <a:solidFill>
                <a:srgbClr val="5B9BD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400" b="0" i="0" u="none" strike="noStrike" kern="0" cap="none" spc="0" normalizeH="0" baseline="0" noProof="0" dirty="0">
                  <a:ln>
                    <a:noFill/>
                  </a:ln>
                  <a:solidFill>
                    <a:prstClr val="white"/>
                  </a:solidFill>
                  <a:effectLst/>
                  <a:uLnTx/>
                  <a:uFillTx/>
                  <a:latin typeface="Calibri" panose="020F0502020204030204"/>
                  <a:ea typeface=""/>
                  <a:cs typeface=""/>
                </a:rPr>
                <a:t>Filter</a:t>
              </a:r>
            </a:p>
          </p:txBody>
        </p:sp>
        <p:sp>
          <p:nvSpPr>
            <p:cNvPr id="19" name="Rounded Rectangle 18"/>
            <p:cNvSpPr/>
            <p:nvPr/>
          </p:nvSpPr>
          <p:spPr>
            <a:xfrm>
              <a:off x="4220580" y="962765"/>
              <a:ext cx="1244600" cy="1244600"/>
            </a:xfrm>
            <a:prstGeom prst="roundRect">
              <a:avLst>
                <a:gd name="adj" fmla="val 50000"/>
              </a:avLst>
            </a:prstGeom>
            <a:solidFill>
              <a:srgbClr val="ED7D31"/>
            </a:solidFill>
            <a:ln w="12700" cap="flat" cmpd="sng" algn="ctr">
              <a:solidFill>
                <a:srgbClr val="ED7D31">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400" b="0" i="0" u="none" strike="noStrike" kern="0" cap="none" spc="0" normalizeH="0" baseline="0" noProof="0" dirty="0">
                  <a:ln>
                    <a:noFill/>
                  </a:ln>
                  <a:solidFill>
                    <a:prstClr val="white"/>
                  </a:solidFill>
                  <a:effectLst/>
                  <a:uLnTx/>
                  <a:uFillTx/>
                  <a:latin typeface="Calibri" panose="020F0502020204030204"/>
                  <a:ea typeface=""/>
                  <a:cs typeface=""/>
                </a:rPr>
                <a:t>Filter</a:t>
              </a:r>
            </a:p>
          </p:txBody>
        </p:sp>
        <p:sp>
          <p:nvSpPr>
            <p:cNvPr id="20" name="Rounded Rectangle 19"/>
            <p:cNvSpPr/>
            <p:nvPr/>
          </p:nvSpPr>
          <p:spPr>
            <a:xfrm>
              <a:off x="6292770" y="962765"/>
              <a:ext cx="1244600" cy="1244600"/>
            </a:xfrm>
            <a:prstGeom prst="roundRect">
              <a:avLst>
                <a:gd name="adj" fmla="val 50000"/>
              </a:avLst>
            </a:prstGeom>
            <a:solidFill>
              <a:srgbClr val="FFC000"/>
            </a:solidFill>
            <a:ln w="12700" cap="flat" cmpd="sng" algn="ctr">
              <a:solidFill>
                <a:srgbClr val="FFC000">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400" b="0" i="0" u="none" strike="noStrike" kern="0" cap="none" spc="0" normalizeH="0" baseline="0" noProof="0" dirty="0">
                  <a:ln>
                    <a:noFill/>
                  </a:ln>
                  <a:solidFill>
                    <a:prstClr val="white"/>
                  </a:solidFill>
                  <a:effectLst/>
                  <a:uLnTx/>
                  <a:uFillTx/>
                  <a:latin typeface="Calibri" panose="020F0502020204030204"/>
                  <a:ea typeface=""/>
                  <a:cs typeface=""/>
                </a:rPr>
                <a:t>Filter</a:t>
              </a:r>
            </a:p>
          </p:txBody>
        </p:sp>
        <p:sp>
          <p:nvSpPr>
            <p:cNvPr id="21" name="Rounded Rectangle 20"/>
            <p:cNvSpPr/>
            <p:nvPr/>
          </p:nvSpPr>
          <p:spPr>
            <a:xfrm>
              <a:off x="8364960" y="962765"/>
              <a:ext cx="1244600" cy="1244600"/>
            </a:xfrm>
            <a:prstGeom prst="roundRect">
              <a:avLst>
                <a:gd name="adj" fmla="val 50000"/>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400" b="0" i="0" u="none" strike="noStrike" kern="0" cap="none" spc="0" normalizeH="0" baseline="0" noProof="0" dirty="0">
                  <a:ln>
                    <a:noFill/>
                  </a:ln>
                  <a:solidFill>
                    <a:prstClr val="white"/>
                  </a:solidFill>
                  <a:effectLst/>
                  <a:uLnTx/>
                  <a:uFillTx/>
                  <a:latin typeface="Calibri" panose="020F0502020204030204"/>
                  <a:ea typeface=""/>
                  <a:cs typeface=""/>
                </a:rPr>
                <a:t>Filter</a:t>
              </a:r>
            </a:p>
          </p:txBody>
        </p:sp>
        <p:sp>
          <p:nvSpPr>
            <p:cNvPr id="22" name="Right Arrow 21"/>
            <p:cNvSpPr/>
            <p:nvPr/>
          </p:nvSpPr>
          <p:spPr>
            <a:xfrm>
              <a:off x="3489285" y="1413615"/>
              <a:ext cx="635000" cy="342900"/>
            </a:xfrm>
            <a:prstGeom prst="rightArrow">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panose="020F0502020204030204"/>
                <a:ea typeface=""/>
                <a:cs typeface=""/>
              </a:endParaRPr>
            </a:p>
          </p:txBody>
        </p:sp>
        <p:sp>
          <p:nvSpPr>
            <p:cNvPr id="23" name="Right Arrow 22"/>
            <p:cNvSpPr/>
            <p:nvPr/>
          </p:nvSpPr>
          <p:spPr>
            <a:xfrm>
              <a:off x="5561475" y="1413615"/>
              <a:ext cx="635000" cy="342900"/>
            </a:xfrm>
            <a:prstGeom prst="rightArrow">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panose="020F0502020204030204"/>
                <a:ea typeface=""/>
                <a:cs typeface=""/>
              </a:endParaRPr>
            </a:p>
          </p:txBody>
        </p:sp>
        <p:sp>
          <p:nvSpPr>
            <p:cNvPr id="24" name="Right Arrow 23"/>
            <p:cNvSpPr/>
            <p:nvPr/>
          </p:nvSpPr>
          <p:spPr>
            <a:xfrm>
              <a:off x="7633665" y="1413615"/>
              <a:ext cx="635000" cy="342900"/>
            </a:xfrm>
            <a:prstGeom prst="rightArrow">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panose="020F0502020204030204"/>
                <a:ea typeface=""/>
                <a:cs typeface=""/>
              </a:endParaRPr>
            </a:p>
          </p:txBody>
        </p:sp>
        <p:sp>
          <p:nvSpPr>
            <p:cNvPr id="25" name="Parallelogram 24"/>
            <p:cNvSpPr/>
            <p:nvPr/>
          </p:nvSpPr>
          <p:spPr>
            <a:xfrm>
              <a:off x="10437149" y="1109111"/>
              <a:ext cx="1266038" cy="951908"/>
            </a:xfrm>
            <a:prstGeom prst="parallelogram">
              <a:avLst/>
            </a:prstGeom>
            <a:solidFill>
              <a:srgbClr val="A5A5A5"/>
            </a:solidFill>
            <a:ln w="12700" cap="flat" cmpd="sng" algn="ctr">
              <a:solidFill>
                <a:srgbClr val="A5A5A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400" b="0" i="0" u="none" strike="noStrike" kern="0" cap="none" spc="0" normalizeH="0" baseline="0" noProof="0" dirty="0">
                  <a:ln>
                    <a:noFill/>
                  </a:ln>
                  <a:solidFill>
                    <a:prstClr val="white"/>
                  </a:solidFill>
                  <a:effectLst/>
                  <a:uLnTx/>
                  <a:uFillTx/>
                  <a:latin typeface="Calibri" panose="020F0502020204030204"/>
                  <a:ea typeface=""/>
                  <a:cs typeface=""/>
                </a:rPr>
                <a:t>Sink</a:t>
              </a:r>
            </a:p>
          </p:txBody>
        </p:sp>
        <p:sp>
          <p:nvSpPr>
            <p:cNvPr id="26" name="Rectangle 25"/>
            <p:cNvSpPr/>
            <p:nvPr/>
          </p:nvSpPr>
          <p:spPr>
            <a:xfrm>
              <a:off x="190500" y="1019915"/>
              <a:ext cx="1130300" cy="1130300"/>
            </a:xfrm>
            <a:prstGeom prst="rect">
              <a:avLst/>
            </a:prstGeom>
            <a:solidFill>
              <a:sysClr val="windowText" lastClr="000000"/>
            </a:solidFill>
            <a:ln w="12700" cap="flat" cmpd="sng" algn="ctr">
              <a:solidFill>
                <a:sysClr val="windowText" lastClr="000000">
                  <a:shade val="50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400" b="0" i="0" u="none" strike="noStrike" kern="0" cap="none" spc="0" normalizeH="0" baseline="0" noProof="0" dirty="0">
                  <a:ln>
                    <a:noFill/>
                  </a:ln>
                  <a:solidFill>
                    <a:prstClr val="white"/>
                  </a:solidFill>
                  <a:effectLst/>
                  <a:uLnTx/>
                  <a:uFillTx/>
                  <a:latin typeface="Calibri" panose="020F0502020204030204"/>
                  <a:ea typeface=""/>
                  <a:cs typeface=""/>
                </a:rPr>
                <a:t>Source</a:t>
              </a:r>
            </a:p>
          </p:txBody>
        </p:sp>
        <p:sp>
          <p:nvSpPr>
            <p:cNvPr id="27" name="Right Arrow 26"/>
            <p:cNvSpPr/>
            <p:nvPr/>
          </p:nvSpPr>
          <p:spPr>
            <a:xfrm>
              <a:off x="1417095" y="1413615"/>
              <a:ext cx="635000" cy="342900"/>
            </a:xfrm>
            <a:prstGeom prst="rightArrow">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panose="020F0502020204030204"/>
                <a:ea typeface=""/>
                <a:cs typeface=""/>
              </a:endParaRPr>
            </a:p>
          </p:txBody>
        </p:sp>
        <p:sp>
          <p:nvSpPr>
            <p:cNvPr id="28" name="Right Arrow 27"/>
            <p:cNvSpPr/>
            <p:nvPr/>
          </p:nvSpPr>
          <p:spPr>
            <a:xfrm>
              <a:off x="9705855" y="1413615"/>
              <a:ext cx="635000" cy="342900"/>
            </a:xfrm>
            <a:prstGeom prst="rightArrow">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panose="020F0502020204030204"/>
                <a:ea typeface=""/>
                <a:cs typeface=""/>
              </a:endParaRPr>
            </a:p>
          </p:txBody>
        </p:sp>
      </p:grpSp>
    </p:spTree>
    <p:extLst>
      <p:ext uri="{BB962C8B-B14F-4D97-AF65-F5344CB8AC3E}">
        <p14:creationId xmlns:p14="http://schemas.microsoft.com/office/powerpoint/2010/main" val="3713314052"/>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19906" y="4348936"/>
            <a:ext cx="5410994" cy="1897443"/>
          </a:xfrm>
        </p:spPr>
        <p:txBody>
          <a:bodyPr/>
          <a:lstStyle/>
          <a:p>
            <a:pPr marL="460375" indent="-457200">
              <a:buFont typeface="Wingdings" charset="2"/>
              <a:buChar char="§"/>
            </a:pPr>
            <a:r>
              <a:rPr lang="en-GB" sz="2800" dirty="0">
                <a:solidFill>
                  <a:schemeClr val="tx1"/>
                </a:solidFill>
                <a:latin typeface="+mn-lt"/>
              </a:rPr>
              <a:t>Java 8 Streams VS. StreamIt</a:t>
            </a:r>
          </a:p>
          <a:p>
            <a:pPr marL="460375" indent="-457200">
              <a:buFont typeface="Wingdings" charset="2"/>
              <a:buChar char="§"/>
            </a:pPr>
            <a:r>
              <a:rPr lang="en-GB" sz="2800" dirty="0">
                <a:solidFill>
                  <a:schemeClr val="tx1"/>
                </a:solidFill>
                <a:latin typeface="+mn-lt"/>
              </a:rPr>
              <a:t>Enough inputs (24 hours running)</a:t>
            </a:r>
          </a:p>
          <a:p>
            <a:pPr marL="460375" indent="-457200">
              <a:buFont typeface="Wingdings" charset="2"/>
              <a:buChar char="§"/>
            </a:pPr>
            <a:r>
              <a:rPr lang="en-GB" sz="2800" dirty="0">
                <a:solidFill>
                  <a:schemeClr val="tx1"/>
                </a:solidFill>
                <a:latin typeface="+mn-lt"/>
              </a:rPr>
              <a:t>Run 30 times, get worst-case</a:t>
            </a:r>
          </a:p>
          <a:p>
            <a:pPr marL="460375" indent="-457200">
              <a:buFont typeface="Wingdings" charset="2"/>
              <a:buChar char="§"/>
            </a:pPr>
            <a:r>
              <a:rPr lang="en-GB" sz="2800" dirty="0">
                <a:solidFill>
                  <a:schemeClr val="tx1"/>
                </a:solidFill>
                <a:latin typeface="+mn-lt"/>
              </a:rPr>
              <a:t>Up to 16 cores</a:t>
            </a:r>
          </a:p>
        </p:txBody>
      </p:sp>
      <p:sp>
        <p:nvSpPr>
          <p:cNvPr id="2" name="Title 1"/>
          <p:cNvSpPr>
            <a:spLocks noGrp="1"/>
          </p:cNvSpPr>
          <p:nvPr>
            <p:ph type="title"/>
          </p:nvPr>
        </p:nvSpPr>
        <p:spPr/>
        <p:txBody>
          <a:bodyPr/>
          <a:lstStyle/>
          <a:p>
            <a:r>
              <a:rPr lang="en-GB" dirty="0"/>
              <a:t>Data Parallel VS. Control Parallel</a:t>
            </a:r>
          </a:p>
        </p:txBody>
      </p:sp>
      <p:pic>
        <p:nvPicPr>
          <p:cNvPr id="4" name="Picture 3"/>
          <p:cNvPicPr>
            <a:picLocks noChangeAspect="1"/>
          </p:cNvPicPr>
          <p:nvPr/>
        </p:nvPicPr>
        <p:blipFill>
          <a:blip r:embed="rId2"/>
          <a:stretch>
            <a:fillRect/>
          </a:stretch>
        </p:blipFill>
        <p:spPr>
          <a:xfrm>
            <a:off x="709941" y="1307461"/>
            <a:ext cx="4826931" cy="2768600"/>
          </a:xfrm>
          <a:prstGeom prst="rect">
            <a:avLst/>
          </a:prstGeom>
        </p:spPr>
      </p:pic>
      <p:pic>
        <p:nvPicPr>
          <p:cNvPr id="5" name="Picture 4"/>
          <p:cNvPicPr>
            <a:picLocks noChangeAspect="1"/>
          </p:cNvPicPr>
          <p:nvPr/>
        </p:nvPicPr>
        <p:blipFill>
          <a:blip r:embed="rId3"/>
          <a:stretch>
            <a:fillRect/>
          </a:stretch>
        </p:blipFill>
        <p:spPr>
          <a:xfrm>
            <a:off x="5726905" y="1879600"/>
            <a:ext cx="6329271" cy="3859070"/>
          </a:xfrm>
          <a:prstGeom prst="rect">
            <a:avLst/>
          </a:prstGeom>
        </p:spPr>
      </p:pic>
    </p:spTree>
    <p:extLst>
      <p:ext uri="{BB962C8B-B14F-4D97-AF65-F5344CB8AC3E}">
        <p14:creationId xmlns:p14="http://schemas.microsoft.com/office/powerpoint/2010/main" val="508557585"/>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a:t>Stream Response Time Optimisation</a:t>
            </a:r>
          </a:p>
        </p:txBody>
      </p:sp>
      <p:sp>
        <p:nvSpPr>
          <p:cNvPr id="5" name="Text Placeholder 4"/>
          <p:cNvSpPr>
            <a:spLocks noGrp="1"/>
          </p:cNvSpPr>
          <p:nvPr>
            <p:ph type="body" sz="quarter" idx="10"/>
          </p:nvPr>
        </p:nvSpPr>
        <p:spPr>
          <a:xfrm>
            <a:off x="519112" y="1370525"/>
            <a:ext cx="11149013" cy="4445832"/>
          </a:xfrm>
        </p:spPr>
        <p:txBody>
          <a:bodyPr/>
          <a:lstStyle/>
          <a:p>
            <a:r>
              <a:rPr lang="en-US" dirty="0"/>
              <a:t>How to minimise the worst-case response time of a stream processing </a:t>
            </a:r>
          </a:p>
          <a:p>
            <a:pPr marL="574675" indent="-571500">
              <a:buFont typeface="Wingdings" charset="2"/>
              <a:buChar char="v"/>
            </a:pPr>
            <a:r>
              <a:rPr lang="en-US" sz="3600" dirty="0"/>
              <a:t>Introduce an artificial deadline for the task</a:t>
            </a:r>
          </a:p>
          <a:p>
            <a:pPr marL="574675" indent="-571500">
              <a:buFont typeface="Wingdings" charset="2"/>
              <a:buChar char="v"/>
            </a:pPr>
            <a:r>
              <a:rPr lang="en-US" sz="3600" dirty="0"/>
              <a:t>Slightly decrease that artificial deadline until the task cannot be scheduled using the above analysis techniques </a:t>
            </a:r>
          </a:p>
          <a:p>
            <a:pPr marL="574675" indent="-571500">
              <a:buFont typeface="Wingdings" charset="2"/>
              <a:buChar char="v"/>
            </a:pPr>
            <a:r>
              <a:rPr lang="en-US" sz="3600" dirty="0"/>
              <a:t>The minimum possible worst-case response time or latency can be obtained from the analysis upon the task with the deadline just before the unschedulable artificial deadline</a:t>
            </a:r>
          </a:p>
        </p:txBody>
      </p:sp>
    </p:spTree>
    <p:extLst>
      <p:ext uri="{BB962C8B-B14F-4D97-AF65-F5344CB8AC3E}">
        <p14:creationId xmlns:p14="http://schemas.microsoft.com/office/powerpoint/2010/main" val="1525775556"/>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FA190BB1-BF73-574A-871E-D0FE5ED14BCE}"/>
              </a:ext>
            </a:extLst>
          </p:cNvPr>
          <p:cNvSpPr txBox="1">
            <a:spLocks/>
          </p:cNvSpPr>
          <p:nvPr/>
        </p:nvSpPr>
        <p:spPr>
          <a:xfrm>
            <a:off x="519906" y="2819603"/>
            <a:ext cx="11149013" cy="1218795"/>
          </a:xfrm>
          <a:prstGeom prst="rect">
            <a:avLst/>
          </a:prstGeom>
        </p:spPr>
        <p:txBody>
          <a:bodyPr/>
          <a:lstStyle>
            <a:lvl1pPr marL="460375" indent="-460375" algn="l" defTabSz="914363" rtl="0" eaLnBrk="1" latinLnBrk="0" hangingPunct="1">
              <a:lnSpc>
                <a:spcPct val="90000"/>
              </a:lnSpc>
              <a:spcBef>
                <a:spcPct val="20000"/>
              </a:spcBef>
              <a:buClr>
                <a:srgbClr val="92D050"/>
              </a:buClr>
              <a:buSzPct val="120000"/>
              <a:buFont typeface="Arial" pitchFamily="34" charset="0"/>
              <a:buChar char="•"/>
              <a:defRPr sz="4400" kern="1200">
                <a:solidFill>
                  <a:schemeClr val="bg1"/>
                </a:solidFill>
                <a:latin typeface="+mn-lt"/>
                <a:ea typeface="+mn-ea"/>
                <a:cs typeface="+mn-cs"/>
              </a:defRPr>
            </a:lvl1pPr>
            <a:lvl2pPr marL="855663" indent="-395288" algn="l" defTabSz="914363" rtl="0" eaLnBrk="1" latinLnBrk="0" hangingPunct="1">
              <a:lnSpc>
                <a:spcPct val="90000"/>
              </a:lnSpc>
              <a:spcBef>
                <a:spcPct val="20000"/>
              </a:spcBef>
              <a:buClr>
                <a:srgbClr val="92D050"/>
              </a:buClr>
              <a:buSzPct val="120000"/>
              <a:buFont typeface="Arial" pitchFamily="34" charset="0"/>
              <a:buChar char="•"/>
              <a:defRPr sz="4000" kern="120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120000"/>
              <a:buFont typeface="Arial" pitchFamily="34" charset="0"/>
              <a:buChar char="•"/>
              <a:defRPr sz="3600" kern="1200">
                <a:solidFill>
                  <a:schemeClr val="bg1"/>
                </a:soli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120000"/>
              <a:buFont typeface="Arial" pitchFamily="34" charset="0"/>
              <a:buChar char="•"/>
              <a:defRPr sz="3200" kern="1200">
                <a:solidFill>
                  <a:schemeClr val="bg1"/>
                </a:soli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120000"/>
              <a:buFont typeface="Arial" pitchFamily="34" charset="0"/>
              <a:buChar char="•"/>
              <a:defRPr sz="3200" kern="1200">
                <a:solidFill>
                  <a:schemeClr val="bg1"/>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8800" dirty="0"/>
              <a:t>Backup Slides</a:t>
            </a:r>
          </a:p>
        </p:txBody>
      </p:sp>
    </p:spTree>
    <p:extLst>
      <p:ext uri="{BB962C8B-B14F-4D97-AF65-F5344CB8AC3E}">
        <p14:creationId xmlns:p14="http://schemas.microsoft.com/office/powerpoint/2010/main" val="607540865"/>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19112" y="1288511"/>
            <a:ext cx="11149013" cy="498598"/>
          </a:xfrm>
        </p:spPr>
        <p:txBody>
          <a:bodyPr/>
          <a:lstStyle/>
          <a:p>
            <a:r>
              <a:rPr lang="en-GB" sz="3600" dirty="0">
                <a:gradFill>
                  <a:gsLst>
                    <a:gs pos="0">
                      <a:schemeClr val="tx1">
                        <a:lumMod val="90000"/>
                        <a:lumOff val="10000"/>
                      </a:schemeClr>
                    </a:gs>
                    <a:gs pos="86000">
                      <a:schemeClr val="tx1">
                        <a:lumMod val="90000"/>
                        <a:lumOff val="10000"/>
                      </a:schemeClr>
                    </a:gs>
                  </a:gsLst>
                  <a:lin ang="5400000" scaled="0"/>
                </a:gradFill>
                <a:latin typeface="+mn-lt"/>
                <a:ea typeface="+mn-ea"/>
                <a:cs typeface="+mn-cs"/>
              </a:rPr>
              <a:t>Hybrid</a:t>
            </a:r>
          </a:p>
        </p:txBody>
      </p:sp>
      <p:sp>
        <p:nvSpPr>
          <p:cNvPr id="2" name="Title 1"/>
          <p:cNvSpPr>
            <a:spLocks noGrp="1"/>
          </p:cNvSpPr>
          <p:nvPr>
            <p:ph type="title"/>
          </p:nvPr>
        </p:nvSpPr>
        <p:spPr/>
        <p:txBody>
          <a:bodyPr/>
          <a:lstStyle/>
          <a:p>
            <a:r>
              <a:rPr lang="en-GB" sz="4800" dirty="0"/>
              <a:t>Parallel Model</a:t>
            </a:r>
          </a:p>
        </p:txBody>
      </p:sp>
      <p:pic>
        <p:nvPicPr>
          <p:cNvPr id="5" name="Picture 4"/>
          <p:cNvPicPr>
            <a:picLocks noChangeAspect="1"/>
          </p:cNvPicPr>
          <p:nvPr/>
        </p:nvPicPr>
        <p:blipFill>
          <a:blip r:embed="rId2"/>
          <a:stretch>
            <a:fillRect/>
          </a:stretch>
        </p:blipFill>
        <p:spPr>
          <a:xfrm>
            <a:off x="415925" y="2701509"/>
            <a:ext cx="7596188" cy="3993685"/>
          </a:xfrm>
          <a:prstGeom prst="rect">
            <a:avLst/>
          </a:prstGeom>
        </p:spPr>
      </p:pic>
      <p:pic>
        <p:nvPicPr>
          <p:cNvPr id="6" name="Picture 5"/>
          <p:cNvPicPr>
            <a:picLocks noChangeAspect="1"/>
          </p:cNvPicPr>
          <p:nvPr/>
        </p:nvPicPr>
        <p:blipFill>
          <a:blip r:embed="rId3"/>
          <a:stretch>
            <a:fillRect/>
          </a:stretch>
        </p:blipFill>
        <p:spPr>
          <a:xfrm>
            <a:off x="415925" y="1867045"/>
            <a:ext cx="9451975" cy="754527"/>
          </a:xfrm>
          <a:prstGeom prst="rect">
            <a:avLst/>
          </a:prstGeom>
        </p:spPr>
      </p:pic>
    </p:spTree>
    <p:extLst>
      <p:ext uri="{BB962C8B-B14F-4D97-AF65-F5344CB8AC3E}">
        <p14:creationId xmlns:p14="http://schemas.microsoft.com/office/powerpoint/2010/main" val="1933017943"/>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402776"/>
            <a:ext cx="11149013" cy="664797"/>
          </a:xfrm>
        </p:spPr>
        <p:txBody>
          <a:bodyPr/>
          <a:lstStyle/>
          <a:p>
            <a:r>
              <a:rPr lang="en-GB" sz="4800" dirty="0"/>
              <a:t>Real-Time Stream Processing Code Example</a:t>
            </a:r>
          </a:p>
        </p:txBody>
      </p:sp>
      <p:sp>
        <p:nvSpPr>
          <p:cNvPr id="3" name="Text Placeholder 2"/>
          <p:cNvSpPr>
            <a:spLocks noGrp="1"/>
          </p:cNvSpPr>
          <p:nvPr>
            <p:ph type="body" sz="quarter" idx="10"/>
          </p:nvPr>
        </p:nvSpPr>
        <p:spPr>
          <a:xfrm>
            <a:off x="519113" y="1067573"/>
            <a:ext cx="11149012" cy="5086008"/>
          </a:xfrm>
          <a:solidFill>
            <a:schemeClr val="tx1"/>
          </a:solidFill>
        </p:spPr>
        <p:txBody>
          <a:bodyPr/>
          <a:lstStyle/>
          <a:p>
            <a:pPr>
              <a:spcAft>
                <a:spcPts val="300"/>
              </a:spcAft>
            </a:pPr>
            <a:r>
              <a:rPr lang="en-GB" sz="1600" dirty="0">
                <a:latin typeface="Monaco" charset="0"/>
                <a:ea typeface="Monaco" charset="0"/>
                <a:cs typeface="Monaco" charset="0"/>
              </a:rPr>
              <a:t>PriorityParameters priority; 	</a:t>
            </a:r>
            <a:r>
              <a:rPr lang="en-GB" sz="1600" dirty="0">
                <a:solidFill>
                  <a:srgbClr val="00B050"/>
                </a:solidFill>
                <a:latin typeface="Monaco" charset="0"/>
                <a:ea typeface="Monaco" charset="0"/>
                <a:cs typeface="Monaco" charset="0"/>
              </a:rPr>
              <a:t>/* The priority */</a:t>
            </a:r>
          </a:p>
          <a:p>
            <a:pPr>
              <a:spcAft>
                <a:spcPts val="300"/>
              </a:spcAft>
            </a:pPr>
            <a:r>
              <a:rPr lang="en-GB" sz="1600" dirty="0">
                <a:latin typeface="Monaco" charset="0"/>
                <a:ea typeface="Monaco" charset="0"/>
                <a:cs typeface="Monaco" charset="0"/>
              </a:rPr>
              <a:t>BitSet affinities; 		</a:t>
            </a:r>
            <a:r>
              <a:rPr lang="en-GB" sz="1600" dirty="0">
                <a:solidFill>
                  <a:srgbClr val="00B050"/>
                </a:solidFill>
                <a:latin typeface="Monaco" charset="0"/>
                <a:ea typeface="Monaco" charset="0"/>
                <a:cs typeface="Monaco" charset="0"/>
              </a:rPr>
              <a:t>/* All the allocated processors */</a:t>
            </a:r>
          </a:p>
          <a:p>
            <a:pPr>
              <a:spcAft>
                <a:spcPts val="300"/>
              </a:spcAft>
            </a:pPr>
            <a:r>
              <a:rPr lang="en-GB" sz="1600" dirty="0">
                <a:latin typeface="Monaco" charset="0"/>
                <a:ea typeface="Monaco" charset="0"/>
                <a:cs typeface="Monaco" charset="0"/>
              </a:rPr>
              <a:t>ProcessingGroup[] servers; 	</a:t>
            </a:r>
            <a:r>
              <a:rPr lang="en-GB" sz="1600" dirty="0">
                <a:solidFill>
                  <a:srgbClr val="00B050"/>
                </a:solidFill>
                <a:latin typeface="Monaco" charset="0"/>
                <a:ea typeface="Monaco" charset="0"/>
                <a:cs typeface="Monaco" charset="0"/>
              </a:rPr>
              <a:t>/* Execution-Time Servers */</a:t>
            </a:r>
          </a:p>
          <a:p>
            <a:pPr>
              <a:spcAft>
                <a:spcPts val="300"/>
              </a:spcAft>
            </a:pPr>
            <a:r>
              <a:rPr lang="en-GB" sz="1600" dirty="0">
                <a:latin typeface="Monaco" charset="0"/>
                <a:ea typeface="Monaco" charset="0"/>
                <a:cs typeface="Monaco" charset="0"/>
              </a:rPr>
              <a:t>ArrayList&lt;String&gt; data;		</a:t>
            </a:r>
            <a:r>
              <a:rPr lang="en-GB" sz="1600" dirty="0">
                <a:solidFill>
                  <a:srgbClr val="00B050"/>
                </a:solidFill>
                <a:latin typeface="Monaco" charset="0"/>
                <a:ea typeface="Monaco" charset="0"/>
                <a:cs typeface="Monaco" charset="0"/>
              </a:rPr>
              <a:t>/* A batched data source */</a:t>
            </a:r>
          </a:p>
          <a:p>
            <a:pPr>
              <a:spcAft>
                <a:spcPts val="300"/>
              </a:spcAft>
            </a:pPr>
            <a:r>
              <a:rPr lang="en-GB" sz="1600" dirty="0">
                <a:latin typeface="Monaco" charset="0"/>
                <a:ea typeface="Monaco" charset="0"/>
                <a:cs typeface="Monaco" charset="0"/>
              </a:rPr>
              <a:t>DataAllocationPolicy dap;	 	</a:t>
            </a:r>
            <a:r>
              <a:rPr lang="en-GB" sz="1600" dirty="0">
                <a:solidFill>
                  <a:srgbClr val="00B050"/>
                </a:solidFill>
                <a:latin typeface="Monaco" charset="0"/>
                <a:ea typeface="Monaco" charset="0"/>
                <a:cs typeface="Monaco" charset="0"/>
              </a:rPr>
              <a:t>/* Data allocation policy */</a:t>
            </a:r>
          </a:p>
          <a:p>
            <a:pPr>
              <a:spcAft>
                <a:spcPts val="300"/>
              </a:spcAft>
            </a:pPr>
            <a:r>
              <a:rPr lang="en-GB" sz="1600" dirty="0">
                <a:latin typeface="Monaco" charset="0"/>
                <a:ea typeface="Monaco" charset="0"/>
                <a:cs typeface="Monaco" charset="0"/>
              </a:rPr>
              <a:t>int prologueProcessor;		</a:t>
            </a:r>
            <a:r>
              <a:rPr lang="en-GB" sz="1600" dirty="0">
                <a:solidFill>
                  <a:srgbClr val="00B050"/>
                </a:solidFill>
                <a:latin typeface="Monaco" charset="0"/>
                <a:ea typeface="Monaco" charset="0"/>
                <a:cs typeface="Monaco" charset="0"/>
              </a:rPr>
              <a:t>/* The prologue processor */</a:t>
            </a:r>
          </a:p>
          <a:p>
            <a:pPr>
              <a:spcAft>
                <a:spcPts val="300"/>
              </a:spcAft>
            </a:pPr>
            <a:r>
              <a:rPr lang="en-GB" sz="1600" dirty="0">
                <a:latin typeface="Monaco" charset="0"/>
                <a:ea typeface="Monaco" charset="0"/>
                <a:cs typeface="Monaco" charset="0"/>
              </a:rPr>
              <a:t>long count;</a:t>
            </a:r>
          </a:p>
          <a:p>
            <a:pPr>
              <a:spcAft>
                <a:spcPts val="300"/>
              </a:spcAft>
            </a:pPr>
            <a:r>
              <a:rPr lang="en-GB" sz="1600" dirty="0">
                <a:solidFill>
                  <a:srgbClr val="FFFF00"/>
                </a:solidFill>
                <a:latin typeface="Monaco" charset="0"/>
                <a:ea typeface="Monaco" charset="0"/>
                <a:cs typeface="Monaco" charset="0"/>
              </a:rPr>
              <a:t>SPRYEngine&lt;String&gt; spry = new SPRYEngine&lt;&gt;(</a:t>
            </a:r>
          </a:p>
          <a:p>
            <a:pPr>
              <a:spcAft>
                <a:spcPts val="300"/>
              </a:spcAft>
            </a:pPr>
            <a:r>
              <a:rPr lang="en-GB" sz="1600" dirty="0">
                <a:solidFill>
                  <a:srgbClr val="FFFF00"/>
                </a:solidFill>
                <a:latin typeface="Monaco" charset="0"/>
                <a:ea typeface="Monaco" charset="0"/>
                <a:cs typeface="Monaco" charset="0"/>
              </a:rPr>
              <a:t>	priority,		</a:t>
            </a:r>
            <a:r>
              <a:rPr lang="en-GB" sz="1600" dirty="0">
                <a:solidFill>
                  <a:srgbClr val="00B050"/>
                </a:solidFill>
                <a:latin typeface="Monaco" charset="0"/>
                <a:ea typeface="Monaco" charset="0"/>
                <a:cs typeface="Monaco" charset="0"/>
              </a:rPr>
              <a:t>/* The processing pipeline */</a:t>
            </a:r>
          </a:p>
          <a:p>
            <a:pPr>
              <a:spcAft>
                <a:spcPts val="300"/>
              </a:spcAft>
            </a:pPr>
            <a:r>
              <a:rPr lang="en-GB" sz="1600" dirty="0">
                <a:solidFill>
                  <a:srgbClr val="FFFF00"/>
                </a:solidFill>
                <a:latin typeface="Monaco" charset="0"/>
                <a:ea typeface="Monaco" charset="0"/>
                <a:cs typeface="Monaco" charset="0"/>
              </a:rPr>
              <a:t>	p -&gt; p.flatMap(line -&gt; Stream.of(line.split("\\W+"))).countDeferred(), dap, affinities, prologueProcessor, servers);</a:t>
            </a:r>
          </a:p>
          <a:p>
            <a:pPr>
              <a:spcAft>
                <a:spcPts val="300"/>
              </a:spcAft>
            </a:pPr>
            <a:r>
              <a:rPr lang="en-GB" sz="1600" dirty="0">
                <a:solidFill>
                  <a:srgbClr val="00B050"/>
                </a:solidFill>
                <a:latin typeface="Monaco" charset="0"/>
                <a:ea typeface="Monaco" charset="0"/>
                <a:cs typeface="Monaco" charset="0"/>
              </a:rPr>
              <a:t>/* set the deadline and its miss handler */</a:t>
            </a:r>
          </a:p>
          <a:p>
            <a:pPr>
              <a:spcAft>
                <a:spcPts val="300"/>
              </a:spcAft>
            </a:pPr>
            <a:r>
              <a:rPr lang="en-GB" sz="1600" dirty="0">
                <a:latin typeface="Monaco" charset="0"/>
                <a:ea typeface="Monaco" charset="0"/>
                <a:cs typeface="Monaco" charset="0"/>
              </a:rPr>
              <a:t>spry.setDeadlineMissHandler(deadline, deadlineMissHandler);</a:t>
            </a:r>
          </a:p>
          <a:p>
            <a:pPr>
              <a:spcAft>
                <a:spcPts val="300"/>
              </a:spcAft>
            </a:pPr>
            <a:r>
              <a:rPr lang="en-GB" sz="1600" dirty="0">
                <a:solidFill>
                  <a:srgbClr val="00B050"/>
                </a:solidFill>
                <a:latin typeface="Monaco" charset="0"/>
                <a:ea typeface="Monaco" charset="0"/>
                <a:cs typeface="Monaco" charset="0"/>
              </a:rPr>
              <a:t>/* set the period and its violation handler */</a:t>
            </a:r>
          </a:p>
          <a:p>
            <a:pPr>
              <a:spcAft>
                <a:spcPts val="300"/>
              </a:spcAft>
            </a:pPr>
            <a:r>
              <a:rPr lang="en-GB" sz="1600" dirty="0">
                <a:latin typeface="Monaco" charset="0"/>
                <a:ea typeface="Monaco" charset="0"/>
                <a:cs typeface="Monaco" charset="0"/>
              </a:rPr>
              <a:t>spry.setMITViolateHandler(period, MITViolateHandler);</a:t>
            </a:r>
          </a:p>
          <a:p>
            <a:pPr>
              <a:spcAft>
                <a:spcPts val="300"/>
              </a:spcAft>
            </a:pPr>
            <a:r>
              <a:rPr lang="en-GB" sz="1600" dirty="0">
                <a:solidFill>
                  <a:srgbClr val="00B050"/>
                </a:solidFill>
                <a:latin typeface="Monaco" charset="0"/>
                <a:ea typeface="Monaco" charset="0"/>
                <a:cs typeface="Monaco" charset="0"/>
              </a:rPr>
              <a:t>/* set the call back to get the result */</a:t>
            </a:r>
          </a:p>
          <a:p>
            <a:pPr>
              <a:spcAft>
                <a:spcPts val="300"/>
              </a:spcAft>
            </a:pPr>
            <a:r>
              <a:rPr lang="en-GB" sz="1600" dirty="0">
                <a:latin typeface="Monaco" charset="0"/>
                <a:ea typeface="Monaco" charset="0"/>
                <a:cs typeface="Monaco" charset="0"/>
              </a:rPr>
              <a:t>spry.setCallback(r -&gt; count = r);</a:t>
            </a:r>
          </a:p>
          <a:p>
            <a:pPr>
              <a:spcAft>
                <a:spcPts val="300"/>
              </a:spcAft>
            </a:pPr>
            <a:r>
              <a:rPr lang="en-GB" sz="1600" dirty="0">
                <a:solidFill>
                  <a:srgbClr val="00B050"/>
                </a:solidFill>
                <a:latin typeface="Monaco" charset="0"/>
                <a:ea typeface="Monaco" charset="0"/>
                <a:cs typeface="Monaco" charset="0"/>
              </a:rPr>
              <a:t>/* Within a real-time thread, perform the real-time stream process for the data by invoking the SPRYEngine */</a:t>
            </a:r>
          </a:p>
          <a:p>
            <a:r>
              <a:rPr lang="en-GB" sz="1600" dirty="0">
                <a:latin typeface="Monaco" charset="0"/>
                <a:ea typeface="Monaco" charset="0"/>
                <a:cs typeface="Monaco" charset="0"/>
              </a:rPr>
              <a:t>spry.processBatch(data);</a:t>
            </a:r>
          </a:p>
        </p:txBody>
      </p:sp>
    </p:spTree>
    <p:extLst>
      <p:ext uri="{BB962C8B-B14F-4D97-AF65-F5344CB8AC3E}">
        <p14:creationId xmlns:p14="http://schemas.microsoft.com/office/powerpoint/2010/main" val="2116537679"/>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71339768"/>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Goals</a:t>
            </a:r>
            <a:endParaRPr lang="en-GB" dirty="0"/>
          </a:p>
        </p:txBody>
      </p:sp>
      <p:sp>
        <p:nvSpPr>
          <p:cNvPr id="3" name="Text Placeholder 2"/>
          <p:cNvSpPr>
            <a:spLocks noGrp="1"/>
          </p:cNvSpPr>
          <p:nvPr>
            <p:ph type="body" sz="quarter" idx="10"/>
          </p:nvPr>
        </p:nvSpPr>
        <p:spPr>
          <a:xfrm>
            <a:off x="519112" y="1370525"/>
            <a:ext cx="11149013" cy="997196"/>
          </a:xfrm>
        </p:spPr>
        <p:txBody>
          <a:bodyPr/>
          <a:lstStyle/>
          <a:p>
            <a:r>
              <a:rPr lang="en-GB" sz="3600" dirty="0"/>
              <a:t>Provide a real-time stream processing framework + schedulability analysis tools, so that </a:t>
            </a:r>
          </a:p>
        </p:txBody>
      </p:sp>
      <p:sp>
        <p:nvSpPr>
          <p:cNvPr id="5" name="Text Placeholder 2"/>
          <p:cNvSpPr txBox="1">
            <a:spLocks/>
          </p:cNvSpPr>
          <p:nvPr/>
        </p:nvSpPr>
        <p:spPr>
          <a:xfrm>
            <a:off x="519112" y="2698373"/>
            <a:ext cx="11149013" cy="2673039"/>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4000" kern="1200" spc="-100" baseline="0">
                <a:solidFill>
                  <a:schemeClr val="bg1"/>
                </a:solidFill>
                <a:latin typeface="Segoe UI Light" pitchFamily="34" charset="0"/>
                <a:ea typeface="+mn-ea"/>
                <a:cs typeface="+mn-cs"/>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000" kern="1200" spc="-50" baseline="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80000"/>
              <a:buFontTx/>
              <a:buBlip>
                <a:blip r:embed="rId3"/>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600" dirty="0"/>
              <a:t>Users can create real-time streaming applications just with the following 3 steps:</a:t>
            </a:r>
          </a:p>
          <a:p>
            <a:pPr marL="517525" indent="-514350">
              <a:buFont typeface="+mj-lt"/>
              <a:buAutoNum type="arabicPeriod"/>
            </a:pPr>
            <a:r>
              <a:rPr lang="en-GB" sz="3200" dirty="0"/>
              <a:t>Build conceptual model, i.e., streaming task, and other RT tasks</a:t>
            </a:r>
          </a:p>
          <a:p>
            <a:pPr marL="517525" indent="-514350">
              <a:buFont typeface="+mj-lt"/>
              <a:buAutoNum type="arabicPeriod"/>
            </a:pPr>
            <a:r>
              <a:rPr lang="en-GB" sz="3200" dirty="0"/>
              <a:t>Using tools for schedulability test</a:t>
            </a:r>
          </a:p>
          <a:p>
            <a:pPr marL="517525" indent="-514350">
              <a:buFont typeface="+mj-lt"/>
              <a:buAutoNum type="arabicPeriod"/>
            </a:pPr>
            <a:r>
              <a:rPr lang="en-GB" sz="3200" dirty="0"/>
              <a:t>Program the systems using the framework with very concise code</a:t>
            </a:r>
          </a:p>
        </p:txBody>
      </p:sp>
      <p:sp>
        <p:nvSpPr>
          <p:cNvPr id="6" name="Text Placeholder 2"/>
          <p:cNvSpPr txBox="1">
            <a:spLocks/>
          </p:cNvSpPr>
          <p:nvPr/>
        </p:nvSpPr>
        <p:spPr>
          <a:xfrm>
            <a:off x="519112" y="5702064"/>
            <a:ext cx="10123488" cy="886397"/>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Clr>
                <a:srgbClr val="92D050"/>
              </a:buClr>
              <a:buSzPct val="80000"/>
              <a:buFont typeface="Arial" pitchFamily="34" charset="0"/>
              <a:buNone/>
              <a:defRPr sz="4000" kern="1200" spc="-100" baseline="0">
                <a:solidFill>
                  <a:schemeClr val="bg1"/>
                </a:solidFill>
                <a:latin typeface="Segoe UI Light" pitchFamily="34" charset="0"/>
                <a:ea typeface="+mn-ea"/>
                <a:cs typeface="+mn-cs"/>
              </a:defRPr>
            </a:lvl1pPr>
            <a:lvl2pPr marL="3175" indent="0" algn="l" defTabSz="914363" rtl="0" eaLnBrk="1" latinLnBrk="0" hangingPunct="1">
              <a:lnSpc>
                <a:spcPct val="90000"/>
              </a:lnSpc>
              <a:spcBef>
                <a:spcPts val="0"/>
              </a:spcBef>
              <a:buClr>
                <a:srgbClr val="92D050"/>
              </a:buClr>
              <a:buSzPct val="80000"/>
              <a:buFont typeface="Arial" pitchFamily="34" charset="0"/>
              <a:buNone/>
              <a:defRPr sz="2000" kern="1200" spc="-50" baseline="0">
                <a:solidFill>
                  <a:schemeClr val="bg1"/>
                </a:solidFill>
                <a:latin typeface="+mn-lt"/>
                <a:ea typeface="+mn-ea"/>
                <a:cs typeface="+mn-cs"/>
              </a:defRPr>
            </a:lvl2pPr>
            <a:lvl3pPr marL="1258888" indent="-403225" algn="l" defTabSz="914363" rtl="0" eaLnBrk="1" latinLnBrk="0" hangingPunct="1">
              <a:lnSpc>
                <a:spcPct val="90000"/>
              </a:lnSpc>
              <a:spcBef>
                <a:spcPct val="20000"/>
              </a:spcBef>
              <a:buClr>
                <a:srgbClr val="92D050"/>
              </a:buClr>
              <a:buSzPct val="80000"/>
              <a:buFontTx/>
              <a:buBlip>
                <a:blip r:embed="rId3"/>
              </a:buBlip>
              <a:defRPr sz="36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Clr>
                <a:srgbClr val="92D050"/>
              </a:buClr>
              <a:buSzPct val="80000"/>
              <a:buFontTx/>
              <a:buBlip>
                <a:blip r:embed="rId3"/>
              </a:buBlip>
              <a:defRPr sz="32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200" dirty="0"/>
              <a:t>The framework provides tools to generate configurations, e.g., Priorities, Execution-time Server Parameters, Data Partition Policy </a:t>
            </a:r>
          </a:p>
        </p:txBody>
      </p:sp>
    </p:spTree>
    <p:extLst>
      <p:ext uri="{BB962C8B-B14F-4D97-AF65-F5344CB8AC3E}">
        <p14:creationId xmlns:p14="http://schemas.microsoft.com/office/powerpoint/2010/main" val="471212971"/>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 Streaming Infrastructure </a:t>
            </a:r>
            <a:r>
              <a:rPr lang="en-US" sz="4800" dirty="0"/>
              <a:t>Architecture</a:t>
            </a:r>
          </a:p>
        </p:txBody>
      </p:sp>
      <p:pic>
        <p:nvPicPr>
          <p:cNvPr id="6" name="Picture 5"/>
          <p:cNvPicPr>
            <a:picLocks noChangeAspect="1"/>
          </p:cNvPicPr>
          <p:nvPr/>
        </p:nvPicPr>
        <p:blipFill>
          <a:blip r:embed="rId2"/>
          <a:stretch>
            <a:fillRect/>
          </a:stretch>
        </p:blipFill>
        <p:spPr>
          <a:xfrm>
            <a:off x="2418952" y="1226873"/>
            <a:ext cx="7349332" cy="5526242"/>
          </a:xfrm>
          <a:prstGeom prst="rect">
            <a:avLst/>
          </a:prstGeom>
        </p:spPr>
      </p:pic>
    </p:spTree>
    <p:extLst>
      <p:ext uri="{BB962C8B-B14F-4D97-AF65-F5344CB8AC3E}">
        <p14:creationId xmlns:p14="http://schemas.microsoft.com/office/powerpoint/2010/main" val="2500464996"/>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 Micro-Batching </a:t>
            </a:r>
            <a:r>
              <a:rPr lang="en-US" sz="4800" dirty="0"/>
              <a:t>Architecture</a:t>
            </a:r>
          </a:p>
        </p:txBody>
      </p:sp>
      <p:pic>
        <p:nvPicPr>
          <p:cNvPr id="5" name="Picture 4"/>
          <p:cNvPicPr>
            <a:picLocks noChangeAspect="1"/>
          </p:cNvPicPr>
          <p:nvPr/>
        </p:nvPicPr>
        <p:blipFill>
          <a:blip r:embed="rId2"/>
          <a:stretch>
            <a:fillRect/>
          </a:stretch>
        </p:blipFill>
        <p:spPr>
          <a:xfrm>
            <a:off x="4012406" y="1246441"/>
            <a:ext cx="7951788" cy="5573459"/>
          </a:xfrm>
          <a:prstGeom prst="rect">
            <a:avLst/>
          </a:prstGeom>
        </p:spPr>
      </p:pic>
      <p:pic>
        <p:nvPicPr>
          <p:cNvPr id="3" name="Picture 2"/>
          <p:cNvPicPr>
            <a:picLocks noChangeAspect="1"/>
          </p:cNvPicPr>
          <p:nvPr/>
        </p:nvPicPr>
        <p:blipFill>
          <a:blip r:embed="rId3"/>
          <a:stretch>
            <a:fillRect/>
          </a:stretch>
        </p:blipFill>
        <p:spPr>
          <a:xfrm>
            <a:off x="228600" y="1246441"/>
            <a:ext cx="3554412" cy="2210671"/>
          </a:xfrm>
          <a:prstGeom prst="rect">
            <a:avLst/>
          </a:prstGeom>
        </p:spPr>
      </p:pic>
    </p:spTree>
    <p:extLst>
      <p:ext uri="{BB962C8B-B14F-4D97-AF65-F5344CB8AC3E}">
        <p14:creationId xmlns:p14="http://schemas.microsoft.com/office/powerpoint/2010/main" val="21081187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r>
              <a:rPr lang="mr-IN" dirty="0"/>
              <a:t>–</a:t>
            </a:r>
            <a:r>
              <a:rPr lang="en-US" dirty="0"/>
              <a:t> RT Stream Processing</a:t>
            </a:r>
          </a:p>
        </p:txBody>
      </p:sp>
      <p:sp>
        <p:nvSpPr>
          <p:cNvPr id="3" name="Text Placeholder 2"/>
          <p:cNvSpPr>
            <a:spLocks noGrp="1"/>
          </p:cNvSpPr>
          <p:nvPr>
            <p:ph type="body" sz="quarter" idx="10"/>
          </p:nvPr>
        </p:nvSpPr>
        <p:spPr>
          <a:xfrm>
            <a:off x="519112" y="1370525"/>
            <a:ext cx="11149013" cy="997196"/>
          </a:xfrm>
        </p:spPr>
        <p:txBody>
          <a:bodyPr/>
          <a:lstStyle/>
          <a:p>
            <a:r>
              <a:rPr lang="en-US" sz="3600" dirty="0"/>
              <a:t>A set of modules that compute the input in parallel, and communicate via channels</a:t>
            </a:r>
          </a:p>
        </p:txBody>
      </p:sp>
      <p:grpSp>
        <p:nvGrpSpPr>
          <p:cNvPr id="28" name="Group 27"/>
          <p:cNvGrpSpPr/>
          <p:nvPr/>
        </p:nvGrpSpPr>
        <p:grpSpPr>
          <a:xfrm>
            <a:off x="3592512" y="2033835"/>
            <a:ext cx="7601391" cy="1890465"/>
            <a:chOff x="519112" y="3037135"/>
            <a:chExt cx="10872788" cy="2704061"/>
          </a:xfrm>
        </p:grpSpPr>
        <p:grpSp>
          <p:nvGrpSpPr>
            <p:cNvPr id="25" name="Group 24"/>
            <p:cNvGrpSpPr/>
            <p:nvPr/>
          </p:nvGrpSpPr>
          <p:grpSpPr>
            <a:xfrm>
              <a:off x="519112" y="3944528"/>
              <a:ext cx="10872788" cy="964436"/>
              <a:chOff x="519112" y="3944528"/>
              <a:chExt cx="10872788" cy="964436"/>
            </a:xfrm>
          </p:grpSpPr>
          <p:sp>
            <p:nvSpPr>
              <p:cNvPr id="5" name="Rectangle 4"/>
              <p:cNvSpPr/>
              <p:nvPr/>
            </p:nvSpPr>
            <p:spPr bwMode="auto">
              <a:xfrm>
                <a:off x="519112" y="3988596"/>
                <a:ext cx="2413000" cy="876300"/>
              </a:xfrm>
              <a:prstGeom prst="rect">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0"/>
                    <a:solidFill>
                      <a:schemeClr val="tx1"/>
                    </a:solidFill>
                    <a:effectLst>
                      <a:outerShdw blurRad="38100" dist="19050" dir="2700000" algn="tl" rotWithShape="0">
                        <a:schemeClr val="dk1">
                          <a:alpha val="40000"/>
                        </a:schemeClr>
                      </a:outerShdw>
                    </a:effectLst>
                  </a:rPr>
                  <a:t>Source Capturing</a:t>
                </a:r>
              </a:p>
            </p:txBody>
          </p:sp>
          <p:sp>
            <p:nvSpPr>
              <p:cNvPr id="7" name="Parallelogram 6"/>
              <p:cNvSpPr/>
              <p:nvPr/>
            </p:nvSpPr>
            <p:spPr bwMode="auto">
              <a:xfrm>
                <a:off x="10109200" y="3944528"/>
                <a:ext cx="1282700" cy="964436"/>
              </a:xfrm>
              <a:prstGeom prst="parallelogram">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0"/>
                    <a:solidFill>
                      <a:schemeClr val="tx1"/>
                    </a:solidFill>
                    <a:effectLst>
                      <a:outerShdw blurRad="38100" dist="19050" dir="2700000" algn="tl" rotWithShape="0">
                        <a:schemeClr val="dk1">
                          <a:alpha val="40000"/>
                        </a:schemeClr>
                      </a:outerShdw>
                    </a:effectLst>
                  </a:rPr>
                  <a:t>Sink</a:t>
                </a:r>
              </a:p>
            </p:txBody>
          </p:sp>
        </p:grpSp>
        <p:grpSp>
          <p:nvGrpSpPr>
            <p:cNvPr id="24" name="Group 23"/>
            <p:cNvGrpSpPr/>
            <p:nvPr/>
          </p:nvGrpSpPr>
          <p:grpSpPr>
            <a:xfrm>
              <a:off x="4486274" y="3037135"/>
              <a:ext cx="3967162" cy="2704061"/>
              <a:chOff x="4486274" y="3037135"/>
              <a:chExt cx="3967162" cy="2704061"/>
            </a:xfrm>
          </p:grpSpPr>
          <p:sp>
            <p:nvSpPr>
              <p:cNvPr id="6" name="Oval 5"/>
              <p:cNvSpPr/>
              <p:nvPr/>
            </p:nvSpPr>
            <p:spPr bwMode="auto">
              <a:xfrm>
                <a:off x="4486274" y="3037135"/>
                <a:ext cx="1206500" cy="120650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0"/>
                    <a:solidFill>
                      <a:schemeClr val="tx1"/>
                    </a:solidFill>
                    <a:effectLst>
                      <a:outerShdw blurRad="38100" dist="19050" dir="2700000" algn="tl" rotWithShape="0">
                        <a:schemeClr val="dk1">
                          <a:alpha val="40000"/>
                        </a:schemeClr>
                      </a:outerShdw>
                    </a:effectLst>
                  </a:rPr>
                  <a:t>Filter</a:t>
                </a:r>
              </a:p>
            </p:txBody>
          </p:sp>
          <p:sp>
            <p:nvSpPr>
              <p:cNvPr id="8" name="Oval 7"/>
              <p:cNvSpPr/>
              <p:nvPr/>
            </p:nvSpPr>
            <p:spPr bwMode="auto">
              <a:xfrm>
                <a:off x="7246936" y="3037135"/>
                <a:ext cx="1206500" cy="120650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0"/>
                    <a:solidFill>
                      <a:schemeClr val="tx1"/>
                    </a:solidFill>
                    <a:effectLst>
                      <a:outerShdw blurRad="38100" dist="19050" dir="2700000" algn="tl" rotWithShape="0">
                        <a:schemeClr val="dk1">
                          <a:alpha val="40000"/>
                        </a:schemeClr>
                      </a:outerShdw>
                    </a:effectLst>
                  </a:rPr>
                  <a:t>Filter</a:t>
                </a:r>
              </a:p>
            </p:txBody>
          </p:sp>
          <p:sp>
            <p:nvSpPr>
              <p:cNvPr id="14" name="Oval 13"/>
              <p:cNvSpPr/>
              <p:nvPr/>
            </p:nvSpPr>
            <p:spPr bwMode="auto">
              <a:xfrm>
                <a:off x="4486274" y="4534696"/>
                <a:ext cx="1206500" cy="120650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0"/>
                    <a:solidFill>
                      <a:schemeClr val="tx1"/>
                    </a:solidFill>
                    <a:effectLst>
                      <a:outerShdw blurRad="38100" dist="19050" dir="2700000" algn="tl" rotWithShape="0">
                        <a:schemeClr val="dk1">
                          <a:alpha val="40000"/>
                        </a:schemeClr>
                      </a:outerShdw>
                    </a:effectLst>
                  </a:rPr>
                  <a:t>Filter</a:t>
                </a:r>
              </a:p>
            </p:txBody>
          </p:sp>
          <p:sp>
            <p:nvSpPr>
              <p:cNvPr id="15" name="Oval 14"/>
              <p:cNvSpPr/>
              <p:nvPr/>
            </p:nvSpPr>
            <p:spPr bwMode="auto">
              <a:xfrm>
                <a:off x="7246936" y="4534696"/>
                <a:ext cx="1206500" cy="1206500"/>
              </a:xfrm>
              <a:prstGeom prst="ellipse">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0"/>
                    <a:solidFill>
                      <a:schemeClr val="tx1"/>
                    </a:solidFill>
                    <a:effectLst>
                      <a:outerShdw blurRad="38100" dist="19050" dir="2700000" algn="tl" rotWithShape="0">
                        <a:schemeClr val="dk1">
                          <a:alpha val="40000"/>
                        </a:schemeClr>
                      </a:outerShdw>
                    </a:effectLst>
                  </a:rPr>
                  <a:t>Filter</a:t>
                </a:r>
              </a:p>
            </p:txBody>
          </p:sp>
        </p:grpSp>
        <p:grpSp>
          <p:nvGrpSpPr>
            <p:cNvPr id="27" name="Group 26"/>
            <p:cNvGrpSpPr/>
            <p:nvPr/>
          </p:nvGrpSpPr>
          <p:grpSpPr>
            <a:xfrm>
              <a:off x="2998554" y="3532435"/>
              <a:ext cx="7082633" cy="1713461"/>
              <a:chOff x="2998554" y="3532435"/>
              <a:chExt cx="7082633" cy="1713461"/>
            </a:xfrm>
          </p:grpSpPr>
          <p:sp>
            <p:nvSpPr>
              <p:cNvPr id="11" name="Right Arrow 10"/>
              <p:cNvSpPr/>
              <p:nvPr/>
            </p:nvSpPr>
            <p:spPr bwMode="auto">
              <a:xfrm rot="20140950">
                <a:off x="2998554" y="3870419"/>
                <a:ext cx="1462088" cy="215900"/>
              </a:xfrm>
              <a:prstGeom prst="rightArrow">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400" dirty="0">
                  <a:ln w="0"/>
                  <a:solidFill>
                    <a:schemeClr val="tx1"/>
                  </a:solidFill>
                  <a:effectLst>
                    <a:outerShdw blurRad="38100" dist="19050" dir="2700000" algn="tl" rotWithShape="0">
                      <a:schemeClr val="dk1">
                        <a:alpha val="40000"/>
                      </a:schemeClr>
                    </a:outerShdw>
                  </a:effectLst>
                </a:endParaRPr>
              </a:p>
            </p:txBody>
          </p:sp>
          <p:sp>
            <p:nvSpPr>
              <p:cNvPr id="12" name="Right Arrow 11"/>
              <p:cNvSpPr/>
              <p:nvPr/>
            </p:nvSpPr>
            <p:spPr bwMode="auto">
              <a:xfrm>
                <a:off x="5738811" y="3532435"/>
                <a:ext cx="1462088" cy="215900"/>
              </a:xfrm>
              <a:prstGeom prst="rightArrow">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400" dirty="0">
                  <a:ln w="0"/>
                  <a:solidFill>
                    <a:schemeClr val="tx1"/>
                  </a:solidFill>
                  <a:effectLst>
                    <a:outerShdw blurRad="38100" dist="19050" dir="2700000" algn="tl" rotWithShape="0">
                      <a:schemeClr val="dk1">
                        <a:alpha val="40000"/>
                      </a:schemeClr>
                    </a:outerShdw>
                  </a:effectLst>
                </a:endParaRPr>
              </a:p>
            </p:txBody>
          </p:sp>
          <p:sp>
            <p:nvSpPr>
              <p:cNvPr id="16" name="Right Arrow 15"/>
              <p:cNvSpPr/>
              <p:nvPr/>
            </p:nvSpPr>
            <p:spPr bwMode="auto">
              <a:xfrm>
                <a:off x="5738811" y="5029996"/>
                <a:ext cx="1462088" cy="215900"/>
              </a:xfrm>
              <a:prstGeom prst="rightArrow">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400" dirty="0">
                  <a:ln w="0"/>
                  <a:solidFill>
                    <a:schemeClr val="tx1"/>
                  </a:solidFill>
                  <a:effectLst>
                    <a:outerShdw blurRad="38100" dist="19050" dir="2700000" algn="tl" rotWithShape="0">
                      <a:schemeClr val="dk1">
                        <a:alpha val="40000"/>
                      </a:schemeClr>
                    </a:outerShdw>
                  </a:effectLst>
                </a:endParaRPr>
              </a:p>
            </p:txBody>
          </p:sp>
          <p:sp>
            <p:nvSpPr>
              <p:cNvPr id="20" name="Right Arrow 19"/>
              <p:cNvSpPr/>
              <p:nvPr/>
            </p:nvSpPr>
            <p:spPr bwMode="auto">
              <a:xfrm rot="1201231">
                <a:off x="3008387" y="4670501"/>
                <a:ext cx="1462088" cy="215900"/>
              </a:xfrm>
              <a:prstGeom prst="rightArrow">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400" dirty="0">
                  <a:ln w="0"/>
                  <a:solidFill>
                    <a:schemeClr val="tx1"/>
                  </a:solidFill>
                  <a:effectLst>
                    <a:outerShdw blurRad="38100" dist="19050" dir="2700000" algn="tl" rotWithShape="0">
                      <a:schemeClr val="dk1">
                        <a:alpha val="40000"/>
                      </a:schemeClr>
                    </a:outerShdw>
                  </a:effectLst>
                </a:endParaRPr>
              </a:p>
            </p:txBody>
          </p:sp>
          <p:sp>
            <p:nvSpPr>
              <p:cNvPr id="21" name="Right Arrow 20"/>
              <p:cNvSpPr/>
              <p:nvPr/>
            </p:nvSpPr>
            <p:spPr bwMode="auto">
              <a:xfrm rot="1201231">
                <a:off x="8605911" y="3822712"/>
                <a:ext cx="1462088" cy="215900"/>
              </a:xfrm>
              <a:prstGeom prst="rightArrow">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400" dirty="0">
                  <a:ln w="0"/>
                  <a:solidFill>
                    <a:schemeClr val="tx1"/>
                  </a:solidFill>
                  <a:effectLst>
                    <a:outerShdw blurRad="38100" dist="19050" dir="2700000" algn="tl" rotWithShape="0">
                      <a:schemeClr val="dk1">
                        <a:alpha val="40000"/>
                      </a:schemeClr>
                    </a:outerShdw>
                  </a:effectLst>
                </a:endParaRPr>
              </a:p>
            </p:txBody>
          </p:sp>
          <p:sp>
            <p:nvSpPr>
              <p:cNvPr id="22" name="Right Arrow 21"/>
              <p:cNvSpPr/>
              <p:nvPr/>
            </p:nvSpPr>
            <p:spPr bwMode="auto">
              <a:xfrm rot="20140950">
                <a:off x="8619099" y="4738534"/>
                <a:ext cx="1462088" cy="215900"/>
              </a:xfrm>
              <a:prstGeom prst="rightArrow">
                <a:avLst/>
              </a:prstGeom>
              <a:ln>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400" dirty="0">
                  <a:ln w="0"/>
                  <a:solidFill>
                    <a:schemeClr val="tx1"/>
                  </a:solidFill>
                  <a:effectLst>
                    <a:outerShdw blurRad="38100" dist="19050" dir="2700000" algn="tl" rotWithShape="0">
                      <a:schemeClr val="dk1">
                        <a:alpha val="40000"/>
                      </a:schemeClr>
                    </a:outerShdw>
                  </a:effectLst>
                </a:endParaRPr>
              </a:p>
            </p:txBody>
          </p:sp>
        </p:grpSp>
      </p:grpSp>
      <p:sp>
        <p:nvSpPr>
          <p:cNvPr id="9" name="Rectangle 8"/>
          <p:cNvSpPr/>
          <p:nvPr/>
        </p:nvSpPr>
        <p:spPr>
          <a:xfrm>
            <a:off x="519112" y="4474061"/>
            <a:ext cx="10498947" cy="1754326"/>
          </a:xfrm>
          <a:prstGeom prst="rect">
            <a:avLst/>
          </a:prstGeom>
        </p:spPr>
        <p:txBody>
          <a:bodyPr wrap="square">
            <a:spAutoFit/>
          </a:bodyPr>
          <a:lstStyle/>
          <a:p>
            <a:r>
              <a:rPr lang="en-US" sz="3600" dirty="0">
                <a:ln w="0"/>
                <a:effectLst>
                  <a:outerShdw blurRad="38100" dist="19050" dir="2700000" algn="tl" rotWithShape="0">
                    <a:schemeClr val="dk1">
                      <a:alpha val="40000"/>
                    </a:schemeClr>
                  </a:outerShdw>
                </a:effectLst>
                <a:latin typeface="Segoe UI Light" pitchFamily="34" charset="0"/>
              </a:rPr>
              <a:t>Real-time Stream Processing</a:t>
            </a:r>
          </a:p>
          <a:p>
            <a:r>
              <a:rPr lang="en-US" sz="3600" spc="-100" dirty="0">
                <a:solidFill>
                  <a:schemeClr val="bg1"/>
                </a:solidFill>
                <a:latin typeface="Segoe UI Light" pitchFamily="34" charset="0"/>
              </a:rPr>
              <a:t>Data flowing through the system from its source to its sink has time constraints </a:t>
            </a:r>
          </a:p>
        </p:txBody>
      </p:sp>
      <p:pic>
        <p:nvPicPr>
          <p:cNvPr id="23" name="Picture 22"/>
          <p:cNvPicPr>
            <a:picLocks noChangeAspect="1"/>
          </p:cNvPicPr>
          <p:nvPr/>
        </p:nvPicPr>
        <p:blipFill>
          <a:blip r:embed="rId2"/>
          <a:stretch>
            <a:fillRect/>
          </a:stretch>
        </p:blipFill>
        <p:spPr>
          <a:xfrm flipH="1">
            <a:off x="5788689" y="5604636"/>
            <a:ext cx="1570574" cy="1023491"/>
          </a:xfrm>
          <a:prstGeom prst="rect">
            <a:avLst/>
          </a:prstGeom>
        </p:spPr>
      </p:pic>
      <p:pic>
        <p:nvPicPr>
          <p:cNvPr id="26" name="Picture 25"/>
          <p:cNvPicPr>
            <a:picLocks noChangeAspect="1"/>
          </p:cNvPicPr>
          <p:nvPr/>
        </p:nvPicPr>
        <p:blipFill>
          <a:blip r:embed="rId3"/>
          <a:stretch>
            <a:fillRect/>
          </a:stretch>
        </p:blipFill>
        <p:spPr>
          <a:xfrm flipH="1">
            <a:off x="4720348" y="5603842"/>
            <a:ext cx="738355" cy="1025077"/>
          </a:xfrm>
          <a:prstGeom prst="rect">
            <a:avLst/>
          </a:prstGeom>
        </p:spPr>
      </p:pic>
      <p:pic>
        <p:nvPicPr>
          <p:cNvPr id="29" name="Picture 28"/>
          <p:cNvPicPr>
            <a:picLocks noChangeAspect="1"/>
          </p:cNvPicPr>
          <p:nvPr/>
        </p:nvPicPr>
        <p:blipFill>
          <a:blip r:embed="rId4"/>
          <a:stretch>
            <a:fillRect/>
          </a:stretch>
        </p:blipFill>
        <p:spPr>
          <a:xfrm flipH="1">
            <a:off x="7689249" y="5604240"/>
            <a:ext cx="1450313" cy="1024284"/>
          </a:xfrm>
          <a:prstGeom prst="rect">
            <a:avLst/>
          </a:prstGeom>
        </p:spPr>
      </p:pic>
    </p:spTree>
    <p:extLst>
      <p:ext uri="{BB962C8B-B14F-4D97-AF65-F5344CB8AC3E}">
        <p14:creationId xmlns:p14="http://schemas.microsoft.com/office/powerpoint/2010/main" val="809833812"/>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19111" y="1288511"/>
            <a:ext cx="11149013" cy="498598"/>
          </a:xfrm>
        </p:spPr>
        <p:txBody>
          <a:bodyPr/>
          <a:lstStyle/>
          <a:p>
            <a:r>
              <a:rPr lang="en-GB" sz="3600" dirty="0">
                <a:solidFill>
                  <a:schemeClr val="tx1"/>
                </a:solidFill>
                <a:latin typeface="Segoe UI Light" pitchFamily="34" charset="0"/>
                <a:ea typeface="+mn-ea"/>
                <a:cs typeface="+mn-cs"/>
              </a:rPr>
              <a:t>Will multiple servers claims more computation time?</a:t>
            </a:r>
          </a:p>
        </p:txBody>
      </p:sp>
      <p:sp>
        <p:nvSpPr>
          <p:cNvPr id="2" name="Title 1"/>
          <p:cNvSpPr>
            <a:spLocks noGrp="1"/>
          </p:cNvSpPr>
          <p:nvPr>
            <p:ph type="title"/>
          </p:nvPr>
        </p:nvSpPr>
        <p:spPr/>
        <p:txBody>
          <a:bodyPr/>
          <a:lstStyle/>
          <a:p>
            <a:r>
              <a:rPr lang="en-GB" dirty="0"/>
              <a:t>Single Server VS. Multiple Servers</a:t>
            </a:r>
          </a:p>
        </p:txBody>
      </p:sp>
      <p:pic>
        <p:nvPicPr>
          <p:cNvPr id="4" name="Picture 3"/>
          <p:cNvPicPr>
            <a:picLocks noChangeAspect="1"/>
          </p:cNvPicPr>
          <p:nvPr/>
        </p:nvPicPr>
        <p:blipFill>
          <a:blip r:embed="rId2"/>
          <a:stretch>
            <a:fillRect/>
          </a:stretch>
        </p:blipFill>
        <p:spPr>
          <a:xfrm>
            <a:off x="2005408" y="1686343"/>
            <a:ext cx="8176418" cy="5171657"/>
          </a:xfrm>
          <a:prstGeom prst="rect">
            <a:avLst/>
          </a:prstGeom>
        </p:spPr>
      </p:pic>
      <p:sp>
        <p:nvSpPr>
          <p:cNvPr id="5" name="TextBox 4"/>
          <p:cNvSpPr txBox="1"/>
          <p:nvPr/>
        </p:nvSpPr>
        <p:spPr>
          <a:xfrm>
            <a:off x="9687718" y="4813300"/>
            <a:ext cx="2127185" cy="443198"/>
          </a:xfrm>
          <a:prstGeom prst="rect">
            <a:avLst/>
          </a:prstGeom>
          <a:noFill/>
        </p:spPr>
        <p:txBody>
          <a:bodyPr wrap="none" lIns="0" tIns="0" rIns="0" bIns="0" rtlCol="0">
            <a:spAutoFit/>
          </a:bodyPr>
          <a:lstStyle/>
          <a:p>
            <a:pPr marL="460375" indent="-460375">
              <a:lnSpc>
                <a:spcPct val="90000"/>
              </a:lnSpc>
              <a:spcBef>
                <a:spcPct val="20000"/>
              </a:spcBef>
              <a:buSzPct val="80000"/>
              <a:buBlip>
                <a:blip r:embed="rId3"/>
              </a:buBlip>
            </a:pPr>
            <a:r>
              <a:rPr lang="en-GB" sz="3200" dirty="0">
                <a:gradFill>
                  <a:gsLst>
                    <a:gs pos="0">
                      <a:srgbClr val="292929">
                        <a:lumMod val="90000"/>
                        <a:lumOff val="10000"/>
                      </a:srgbClr>
                    </a:gs>
                    <a:gs pos="86000">
                      <a:srgbClr val="292929">
                        <a:lumMod val="90000"/>
                        <a:lumOff val="10000"/>
                      </a:srgbClr>
                    </a:gs>
                  </a:gsLst>
                  <a:lin ang="5400000" scaled="0"/>
                </a:gradFill>
              </a:rPr>
              <a:t>Nearly No</a:t>
            </a:r>
          </a:p>
        </p:txBody>
      </p:sp>
    </p:spTree>
    <p:extLst>
      <p:ext uri="{BB962C8B-B14F-4D97-AF65-F5344CB8AC3E}">
        <p14:creationId xmlns:p14="http://schemas.microsoft.com/office/powerpoint/2010/main" val="186581292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r>
              <a:rPr lang="mr-IN" dirty="0"/>
              <a:t>–</a:t>
            </a:r>
            <a:r>
              <a:rPr lang="en-US" dirty="0"/>
              <a:t> Stream Processing Input</a:t>
            </a:r>
          </a:p>
        </p:txBody>
      </p:sp>
      <p:sp>
        <p:nvSpPr>
          <p:cNvPr id="3" name="Text Placeholder 2"/>
          <p:cNvSpPr>
            <a:spLocks noGrp="1"/>
          </p:cNvSpPr>
          <p:nvPr>
            <p:ph type="body" sz="quarter" idx="10"/>
          </p:nvPr>
        </p:nvSpPr>
        <p:spPr>
          <a:xfrm>
            <a:off x="519112" y="1370525"/>
            <a:ext cx="11149013" cy="4618187"/>
          </a:xfrm>
        </p:spPr>
        <p:txBody>
          <a:bodyPr/>
          <a:lstStyle/>
          <a:p>
            <a:r>
              <a:rPr lang="en-US" dirty="0"/>
              <a:t>Data source can be classified into:</a:t>
            </a:r>
          </a:p>
          <a:p>
            <a:pPr marL="574675" indent="-571500">
              <a:spcBef>
                <a:spcPts val="1200"/>
              </a:spcBef>
              <a:buFont typeface="Wingdings" charset="2"/>
              <a:buChar char="v"/>
            </a:pPr>
            <a:r>
              <a:rPr lang="en-US" dirty="0"/>
              <a:t>Batched </a:t>
            </a:r>
          </a:p>
          <a:p>
            <a:pPr marL="855663" lvl="2" indent="0">
              <a:spcBef>
                <a:spcPts val="1200"/>
              </a:spcBef>
              <a:buNone/>
            </a:pPr>
            <a:r>
              <a:rPr lang="en-US" dirty="0"/>
              <a:t>the data is already present in memory, and its content and size will not change during processing</a:t>
            </a:r>
          </a:p>
          <a:p>
            <a:pPr marL="574675" indent="-571500">
              <a:spcBef>
                <a:spcPts val="1200"/>
              </a:spcBef>
              <a:buFont typeface="Wingdings" charset="2"/>
              <a:buChar char="v"/>
            </a:pPr>
            <a:r>
              <a:rPr lang="en-US" dirty="0"/>
              <a:t>Live Streaming</a:t>
            </a:r>
          </a:p>
          <a:p>
            <a:pPr marL="855663" lvl="2" indent="0">
              <a:spcBef>
                <a:spcPts val="1200"/>
              </a:spcBef>
              <a:buNone/>
            </a:pPr>
            <a:r>
              <a:rPr lang="en-US" dirty="0"/>
              <a:t>data that arrives dynamically, its content and size will change with time</a:t>
            </a:r>
          </a:p>
        </p:txBody>
      </p:sp>
    </p:spTree>
    <p:extLst>
      <p:ext uri="{BB962C8B-B14F-4D97-AF65-F5344CB8AC3E}">
        <p14:creationId xmlns:p14="http://schemas.microsoft.com/office/powerpoint/2010/main" val="102881501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3097725"/>
            <a:ext cx="11149013" cy="747897"/>
          </a:xfrm>
        </p:spPr>
        <p:txBody>
          <a:bodyPr/>
          <a:lstStyle/>
          <a:p>
            <a:pPr algn="ctr"/>
            <a:r>
              <a:rPr lang="en-GB" sz="5400" dirty="0"/>
              <a:t>System Model</a:t>
            </a:r>
          </a:p>
        </p:txBody>
      </p:sp>
    </p:spTree>
    <p:extLst>
      <p:ext uri="{BB962C8B-B14F-4D97-AF65-F5344CB8AC3E}">
        <p14:creationId xmlns:p14="http://schemas.microsoft.com/office/powerpoint/2010/main" val="1535644800"/>
      </p:ext>
    </p:extLst>
  </p:cSld>
  <p:clrMapOvr>
    <a:masterClrMapping/>
  </p:clrMapOvr>
  <p:transition>
    <p:fade/>
  </p:transition>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a">
  <a:themeElements>
    <a:clrScheme name="自定义 17">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FFFFFF"/>
      </a:accent6>
      <a:hlink>
        <a:srgbClr val="FFFFFF"/>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A05B43BE68FE54B90DD26FDFB72BB05" ma:contentTypeVersion="0" ma:contentTypeDescription="Create a new document." ma:contentTypeScope="" ma:versionID="6df1bece345c1749bd9b91e82fa4a03a">
  <xsd:schema xmlns:xsd="http://www.w3.org/2001/XMLSchema" xmlns:xs="http://www.w3.org/2001/XMLSchema" xmlns:p="http://schemas.microsoft.com/office/2006/metadata/properties" xmlns:ns2="230e9df3-be65-4c73-a93b-d1236ebd677e" targetNamespace="http://schemas.microsoft.com/office/2006/metadata/properties" ma:root="true" ma:fieldsID="e317b0b832c9845d3aae3abd1bb0954e" ns2:_="">
    <xsd:import namespace="230e9df3-be65-4c73-a93b-d1236ebd677e"/>
    <xsd:element name="properties">
      <xsd:complexType>
        <xsd:sequence>
          <xsd:element name="documentManagement">
            <xsd:complexType>
              <xsd:all>
                <xsd:element ref="ns2:TaxKeywordTaxHTField" minOccurs="0"/>
                <xsd:element ref="ns2:TaxCatchAll" minOccurs="0"/>
                <xsd:element ref="ns2: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9" nillable="true" ma:displayName="Taxonomy Catch All Column" ma:hidden="true" ma:list="{24ccdd3d-8ee2-4326-a025-466a9d1bc8a2}" ma:internalName="TaxCatchAll" ma:showField="CatchAllData" ma:web="a6005bf8-687e-4195-b520-3fb25bf0cb8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ccdd3d-8ee2-4326-a025-466a9d1bc8a2}" ma:internalName="TaxCatchAllLabel" ma:readOnly="true" ma:showField="CatchAllDataLabel" ma:web="a6005bf8-687e-4195-b520-3fb25bf0cb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KeywordTaxHTField xmlns="230e9df3-be65-4c73-a93b-d1236ebd677e">
      <Terms xmlns="http://schemas.microsoft.com/office/infopath/2007/PartnerControls"/>
    </TaxKeywordTaxHTField>
    <TaxCatchAll xmlns="230e9df3-be65-4c73-a93b-d1236ebd677e"/>
  </documentManagement>
</p:properties>
</file>

<file path=customXml/itemProps1.xml><?xml version="1.0" encoding="utf-8"?>
<ds:datastoreItem xmlns:ds="http://schemas.openxmlformats.org/officeDocument/2006/customXml" ds:itemID="{8F590144-748D-417B-8B69-088F107B0F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882D8D6-9D38-4159-A398-AAC3689D3D7C}">
  <ds:schemaRefs>
    <ds:schemaRef ds:uri="http://schemas.microsoft.com/sharepoint/v3/contenttype/forms"/>
  </ds:schemaRefs>
</ds:datastoreItem>
</file>

<file path=customXml/itemProps3.xml><?xml version="1.0" encoding="utf-8"?>
<ds:datastoreItem xmlns:ds="http://schemas.openxmlformats.org/officeDocument/2006/customXml" ds:itemID="{69B2F97D-0457-4986-9734-D03EB073C5EA}">
  <ds:schemaRefs>
    <ds:schemaRef ds:uri="http://schemas.microsoft.com/office/2006/documentManagement/types"/>
    <ds:schemaRef ds:uri="http://purl.org/dc/elements/1.1/"/>
    <ds:schemaRef ds:uri="http://purl.org/dc/terms/"/>
    <ds:schemaRef ds:uri="http://schemas.microsoft.com/office/2006/metadata/properties"/>
    <ds:schemaRef ds:uri="http://purl.org/dc/dcmitype/"/>
    <ds:schemaRef ds:uri="http://www.w3.org/XML/1998/namespace"/>
    <ds:schemaRef ds:uri="http://schemas.microsoft.com/office/infopath/2007/PartnerControls"/>
    <ds:schemaRef ds:uri="http://schemas.openxmlformats.org/package/2006/metadata/core-properties"/>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otalTime>36830</TotalTime>
  <Words>3498</Words>
  <Application>Microsoft Macintosh PowerPoint</Application>
  <PresentationFormat>Custom</PresentationFormat>
  <Paragraphs>437</Paragraphs>
  <Slides>70</Slides>
  <Notes>24</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70</vt:i4>
      </vt:variant>
    </vt:vector>
  </HeadingPairs>
  <TitlesOfParts>
    <vt:vector size="87" baseType="lpstr">
      <vt:lpstr>ArialMT</vt:lpstr>
      <vt:lpstr>CMMI10</vt:lpstr>
      <vt:lpstr>CMMI7</vt:lpstr>
      <vt:lpstr>CMR10</vt:lpstr>
      <vt:lpstr>CMR7</vt:lpstr>
      <vt:lpstr>CMR8</vt:lpstr>
      <vt:lpstr>CMTI8</vt:lpstr>
      <vt:lpstr>Segoe UI</vt:lpstr>
      <vt:lpstr>Segoe UI Light</vt:lpstr>
      <vt:lpstr>Arial</vt:lpstr>
      <vt:lpstr>Calibri</vt:lpstr>
      <vt:lpstr>Monaco</vt:lpstr>
      <vt:lpstr>Segoe Print</vt:lpstr>
      <vt:lpstr>Times</vt:lpstr>
      <vt:lpstr>Times New Roman</vt:lpstr>
      <vt:lpstr>Wingdings</vt:lpstr>
      <vt:lpstr>MS1444_Windows Azure Template 16x9_r08a</vt:lpstr>
      <vt:lpstr>Real-Time Stream Processing in Embedded Systems</vt:lpstr>
      <vt:lpstr>What is Real-Time Systems</vt:lpstr>
      <vt:lpstr>Motivation</vt:lpstr>
      <vt:lpstr>Real-Time Streaming Use Case</vt:lpstr>
      <vt:lpstr>My Research Overview</vt:lpstr>
      <vt:lpstr>Contents</vt:lpstr>
      <vt:lpstr>Introduction – RT Stream Processing</vt:lpstr>
      <vt:lpstr>Introduction – Stream Processing Input</vt:lpstr>
      <vt:lpstr>PowerPoint Presentation</vt:lpstr>
      <vt:lpstr>System Overview</vt:lpstr>
      <vt:lpstr>SPRY Use Case – Batched Data</vt:lpstr>
      <vt:lpstr>SPRY Use Case – Live Streaming Data</vt:lpstr>
      <vt:lpstr>Real-Time Data Parallel Stream Processing Task Model</vt:lpstr>
      <vt:lpstr>SPRY – Execution-Time Servers &amp; Static Data Allocation</vt:lpstr>
      <vt:lpstr>Execution Time Server</vt:lpstr>
      <vt:lpstr>PowerPoint Presentation</vt:lpstr>
      <vt:lpstr>Analysis – Parallel Stream Processing Model</vt:lpstr>
      <vt:lpstr>Exact Analysis for A Task Executing Under A Server </vt:lpstr>
      <vt:lpstr>Task i ’s Critical Instance Under A Server</vt:lpstr>
      <vt:lpstr>Task i ’s Response Time Under A Server S </vt:lpstr>
      <vt:lpstr>Task i ’s Response Time Under A Server S </vt:lpstr>
      <vt:lpstr>Parallel Stream Worst-Case Response Time Analysis</vt:lpstr>
      <vt:lpstr>Parallel Stream Worst-Case Response Time Analysis</vt:lpstr>
      <vt:lpstr>Parallel Stream Worst-Case Response Time Analysis</vt:lpstr>
      <vt:lpstr>Parallel Stream Worst-Case Response Time Analysis</vt:lpstr>
      <vt:lpstr>PowerPoint Presentation</vt:lpstr>
      <vt:lpstr>RT Stream Processing Task for Batched Data </vt:lpstr>
      <vt:lpstr>Data Processing Window</vt:lpstr>
      <vt:lpstr>Data Processing Window</vt:lpstr>
      <vt:lpstr>Server Generation</vt:lpstr>
      <vt:lpstr>Static Data Pre-Allocation</vt:lpstr>
      <vt:lpstr>Live Streaming – Determining The Max Batch Size</vt:lpstr>
      <vt:lpstr>Live Streaming – Determining The Timeout</vt:lpstr>
      <vt:lpstr>Live Streaming – Schedulability of The Half Batch</vt:lpstr>
      <vt:lpstr>PowerPoint Presentation</vt:lpstr>
      <vt:lpstr>Hard Real-Time Streaming</vt:lpstr>
      <vt:lpstr>Hard Real-Time Streaming</vt:lpstr>
      <vt:lpstr>Worst-Case Execution Visualisation</vt:lpstr>
      <vt:lpstr>PowerPoint Presentation</vt:lpstr>
      <vt:lpstr>Implementation</vt:lpstr>
      <vt:lpstr>Implementation</vt:lpstr>
      <vt:lpstr>Implementation</vt:lpstr>
      <vt:lpstr>PowerPoint Presentation</vt:lpstr>
      <vt:lpstr>Experiment Setup</vt:lpstr>
      <vt:lpstr>Analysis Accuracy </vt:lpstr>
      <vt:lpstr>Comparing To Traditional Embedded Approach </vt:lpstr>
      <vt:lpstr>Comparing To Traditional Embedded Approach </vt:lpstr>
      <vt:lpstr>With Server Implementation Overhead</vt:lpstr>
      <vt:lpstr>Scalability – 128 cores </vt:lpstr>
      <vt:lpstr>Live Streaming Data</vt:lpstr>
      <vt:lpstr>Limitation – Task Allocation</vt:lpstr>
      <vt:lpstr>Possible Solution</vt:lpstr>
      <vt:lpstr>Limitation – Micro-Batching</vt:lpstr>
      <vt:lpstr>Possible Solution</vt:lpstr>
      <vt:lpstr>Conclusions</vt:lpstr>
      <vt:lpstr>Future Work</vt:lpstr>
      <vt:lpstr>PowerPoint Presentation</vt:lpstr>
      <vt:lpstr>PowerPoint Presentation</vt:lpstr>
      <vt:lpstr>Thesis Hypothesis</vt:lpstr>
      <vt:lpstr>Parallel Model</vt:lpstr>
      <vt:lpstr>Data Parallel VS. Control Parallel</vt:lpstr>
      <vt:lpstr>Stream Response Time Optimisation</vt:lpstr>
      <vt:lpstr>PowerPoint Presentation</vt:lpstr>
      <vt:lpstr>Parallel Model</vt:lpstr>
      <vt:lpstr>Real-Time Stream Processing Code Example</vt:lpstr>
      <vt:lpstr>PowerPoint Presentation</vt:lpstr>
      <vt:lpstr>Research Goals</vt:lpstr>
      <vt:lpstr>RT Streaming Infrastructure Architecture</vt:lpstr>
      <vt:lpstr>Real-time Micro-Batching Architecture</vt:lpstr>
      <vt:lpstr>Single Server VS. Multiple Servers</vt:lpstr>
    </vt:vector>
  </TitlesOfParts>
  <Company>Artitudes Design</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scottgu@microsoft.com;jonahs@microsoft.com</dc:creator>
  <cp:lastModifiedBy>Microsoft Office User</cp:lastModifiedBy>
  <cp:revision>1658</cp:revision>
  <cp:lastPrinted>2017-11-06T11:31:17Z</cp:lastPrinted>
  <dcterms:created xsi:type="dcterms:W3CDTF">2011-03-29T16:07:22Z</dcterms:created>
  <dcterms:modified xsi:type="dcterms:W3CDTF">2019-01-13T12:57:20Z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ies>
</file>

<file path=docProps/thumbnail.jpeg>
</file>